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embeddedFontLst>
    <p:embeddedFont>
      <p:font typeface="Liter" charset="-122" pitchFamily="34"/>
      <p:regular r:id="rId12"/>
    </p:embeddedFont>
    <p:embeddedFont>
      <p:font typeface="Noto Sans SC" charset="-122" pitchFamily="34"/>
      <p:regular r:id="rId13"/>
    </p:embeddedFont>
    <p:embeddedFont>
      <p:font typeface="MiSans" charset="-122" pitchFamily="34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/Relationships>
</file>

<file path=ppt/media/>
</file>

<file path=ppt/media/image-1-1.jpg>
</file>

<file path=ppt/media/image-5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8f09114f36ff5400320c3fb621e24f383ff5889a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91919">
                  <a:alpha val="95000"/>
                </a:srgbClr>
              </a:gs>
              <a:gs pos="50000">
                <a:srgbClr val="191919">
                  <a:alpha val="85000"/>
                </a:srgbClr>
              </a:gs>
              <a:gs pos="100000">
                <a:srgbClr val="6366F1">
                  <a:alpha val="2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810" y="384810"/>
            <a:ext cx="445770" cy="445770"/>
          </a:xfrm>
          <a:custGeom>
            <a:avLst/>
            <a:gdLst/>
            <a:ahLst/>
            <a:cxnLst/>
            <a:rect l="l" t="t" r="r" b="b"/>
            <a:pathLst>
              <a:path w="445770" h="445770">
                <a:moveTo>
                  <a:pt x="76200" y="0"/>
                </a:moveTo>
                <a:lnTo>
                  <a:pt x="369570" y="0"/>
                </a:lnTo>
                <a:cubicBezTo>
                  <a:pt x="411654" y="0"/>
                  <a:pt x="445770" y="34116"/>
                  <a:pt x="445770" y="76200"/>
                </a:cubicBezTo>
                <a:lnTo>
                  <a:pt x="445770" y="369570"/>
                </a:lnTo>
                <a:cubicBezTo>
                  <a:pt x="445770" y="411654"/>
                  <a:pt x="411654" y="445770"/>
                  <a:pt x="369570" y="445770"/>
                </a:cubicBezTo>
                <a:lnTo>
                  <a:pt x="76200" y="445770"/>
                </a:lnTo>
                <a:cubicBezTo>
                  <a:pt x="34116" y="445770"/>
                  <a:pt x="0" y="411654"/>
                  <a:pt x="0" y="36957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 w="1016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14350" y="5143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5484" y="8930"/>
                </a:moveTo>
                <a:cubicBezTo>
                  <a:pt x="65484" y="3981"/>
                  <a:pt x="61503" y="0"/>
                  <a:pt x="56555" y="0"/>
                </a:cubicBezTo>
                <a:cubicBezTo>
                  <a:pt x="51606" y="0"/>
                  <a:pt x="47625" y="3981"/>
                  <a:pt x="47625" y="8930"/>
                </a:cubicBezTo>
                <a:lnTo>
                  <a:pt x="47625" y="23812"/>
                </a:lnTo>
                <a:cubicBezTo>
                  <a:pt x="34491" y="23812"/>
                  <a:pt x="23812" y="34491"/>
                  <a:pt x="23812" y="47625"/>
                </a:cubicBezTo>
                <a:lnTo>
                  <a:pt x="8930" y="47625"/>
                </a:lnTo>
                <a:cubicBezTo>
                  <a:pt x="3981" y="47625"/>
                  <a:pt x="0" y="51606"/>
                  <a:pt x="0" y="56555"/>
                </a:cubicBezTo>
                <a:cubicBezTo>
                  <a:pt x="0" y="61503"/>
                  <a:pt x="3981" y="65484"/>
                  <a:pt x="8930" y="65484"/>
                </a:cubicBezTo>
                <a:lnTo>
                  <a:pt x="23812" y="65484"/>
                </a:lnTo>
                <a:lnTo>
                  <a:pt x="23812" y="86320"/>
                </a:lnTo>
                <a:lnTo>
                  <a:pt x="8930" y="86320"/>
                </a:lnTo>
                <a:cubicBezTo>
                  <a:pt x="3981" y="86320"/>
                  <a:pt x="0" y="90301"/>
                  <a:pt x="0" y="95250"/>
                </a:cubicBezTo>
                <a:cubicBezTo>
                  <a:pt x="0" y="100199"/>
                  <a:pt x="3981" y="104180"/>
                  <a:pt x="8930" y="104180"/>
                </a:cubicBezTo>
                <a:lnTo>
                  <a:pt x="23812" y="104180"/>
                </a:lnTo>
                <a:lnTo>
                  <a:pt x="23812" y="125016"/>
                </a:lnTo>
                <a:lnTo>
                  <a:pt x="8930" y="125016"/>
                </a:lnTo>
                <a:cubicBezTo>
                  <a:pt x="3981" y="125016"/>
                  <a:pt x="0" y="128997"/>
                  <a:pt x="0" y="133945"/>
                </a:cubicBezTo>
                <a:cubicBezTo>
                  <a:pt x="0" y="138894"/>
                  <a:pt x="3981" y="142875"/>
                  <a:pt x="8930" y="142875"/>
                </a:cubicBezTo>
                <a:lnTo>
                  <a:pt x="23812" y="142875"/>
                </a:lnTo>
                <a:cubicBezTo>
                  <a:pt x="23812" y="156009"/>
                  <a:pt x="34491" y="166688"/>
                  <a:pt x="47625" y="166688"/>
                </a:cubicBezTo>
                <a:lnTo>
                  <a:pt x="47625" y="181570"/>
                </a:lnTo>
                <a:cubicBezTo>
                  <a:pt x="47625" y="186519"/>
                  <a:pt x="51606" y="190500"/>
                  <a:pt x="56555" y="190500"/>
                </a:cubicBezTo>
                <a:cubicBezTo>
                  <a:pt x="61503" y="190500"/>
                  <a:pt x="65484" y="186519"/>
                  <a:pt x="65484" y="181570"/>
                </a:cubicBezTo>
                <a:lnTo>
                  <a:pt x="65484" y="166688"/>
                </a:lnTo>
                <a:lnTo>
                  <a:pt x="86320" y="166688"/>
                </a:lnTo>
                <a:lnTo>
                  <a:pt x="86320" y="181570"/>
                </a:lnTo>
                <a:cubicBezTo>
                  <a:pt x="86320" y="186519"/>
                  <a:pt x="90301" y="190500"/>
                  <a:pt x="95250" y="190500"/>
                </a:cubicBezTo>
                <a:cubicBezTo>
                  <a:pt x="100199" y="190500"/>
                  <a:pt x="104180" y="186519"/>
                  <a:pt x="104180" y="181570"/>
                </a:cubicBezTo>
                <a:lnTo>
                  <a:pt x="104180" y="166688"/>
                </a:lnTo>
                <a:lnTo>
                  <a:pt x="125016" y="166688"/>
                </a:lnTo>
                <a:lnTo>
                  <a:pt x="125016" y="181570"/>
                </a:lnTo>
                <a:cubicBezTo>
                  <a:pt x="125016" y="186519"/>
                  <a:pt x="128997" y="190500"/>
                  <a:pt x="133945" y="190500"/>
                </a:cubicBezTo>
                <a:cubicBezTo>
                  <a:pt x="138894" y="190500"/>
                  <a:pt x="142875" y="186519"/>
                  <a:pt x="142875" y="181570"/>
                </a:cubicBezTo>
                <a:lnTo>
                  <a:pt x="142875" y="166688"/>
                </a:lnTo>
                <a:cubicBezTo>
                  <a:pt x="156009" y="166688"/>
                  <a:pt x="166688" y="156009"/>
                  <a:pt x="166688" y="142875"/>
                </a:cubicBezTo>
                <a:lnTo>
                  <a:pt x="181570" y="142875"/>
                </a:lnTo>
                <a:cubicBezTo>
                  <a:pt x="186519" y="142875"/>
                  <a:pt x="190500" y="138894"/>
                  <a:pt x="190500" y="133945"/>
                </a:cubicBezTo>
                <a:cubicBezTo>
                  <a:pt x="190500" y="128997"/>
                  <a:pt x="186519" y="125016"/>
                  <a:pt x="181570" y="125016"/>
                </a:cubicBezTo>
                <a:lnTo>
                  <a:pt x="166688" y="125016"/>
                </a:lnTo>
                <a:lnTo>
                  <a:pt x="166688" y="104180"/>
                </a:lnTo>
                <a:lnTo>
                  <a:pt x="181570" y="104180"/>
                </a:lnTo>
                <a:cubicBezTo>
                  <a:pt x="186519" y="104180"/>
                  <a:pt x="190500" y="100199"/>
                  <a:pt x="190500" y="95250"/>
                </a:cubicBezTo>
                <a:cubicBezTo>
                  <a:pt x="190500" y="90301"/>
                  <a:pt x="186519" y="86320"/>
                  <a:pt x="181570" y="86320"/>
                </a:cubicBezTo>
                <a:lnTo>
                  <a:pt x="166688" y="86320"/>
                </a:lnTo>
                <a:lnTo>
                  <a:pt x="166688" y="65484"/>
                </a:lnTo>
                <a:lnTo>
                  <a:pt x="181570" y="65484"/>
                </a:lnTo>
                <a:cubicBezTo>
                  <a:pt x="186519" y="65484"/>
                  <a:pt x="190500" y="61503"/>
                  <a:pt x="190500" y="56555"/>
                </a:cubicBezTo>
                <a:cubicBezTo>
                  <a:pt x="190500" y="51606"/>
                  <a:pt x="186519" y="47625"/>
                  <a:pt x="181570" y="47625"/>
                </a:cubicBezTo>
                <a:lnTo>
                  <a:pt x="166688" y="47625"/>
                </a:lnTo>
                <a:cubicBezTo>
                  <a:pt x="166688" y="34491"/>
                  <a:pt x="156009" y="23812"/>
                  <a:pt x="142875" y="23812"/>
                </a:cubicBezTo>
                <a:lnTo>
                  <a:pt x="142875" y="8930"/>
                </a:lnTo>
                <a:cubicBezTo>
                  <a:pt x="142875" y="3981"/>
                  <a:pt x="138894" y="0"/>
                  <a:pt x="133945" y="0"/>
                </a:cubicBezTo>
                <a:cubicBezTo>
                  <a:pt x="128997" y="0"/>
                  <a:pt x="125016" y="3981"/>
                  <a:pt x="125016" y="8930"/>
                </a:cubicBezTo>
                <a:lnTo>
                  <a:pt x="125016" y="23812"/>
                </a:lnTo>
                <a:lnTo>
                  <a:pt x="104180" y="23812"/>
                </a:lnTo>
                <a:lnTo>
                  <a:pt x="104180" y="8930"/>
                </a:lnTo>
                <a:cubicBezTo>
                  <a:pt x="104180" y="3981"/>
                  <a:pt x="100199" y="0"/>
                  <a:pt x="95250" y="0"/>
                </a:cubicBezTo>
                <a:cubicBezTo>
                  <a:pt x="90301" y="0"/>
                  <a:pt x="86320" y="3981"/>
                  <a:pt x="86320" y="8930"/>
                </a:cubicBezTo>
                <a:lnTo>
                  <a:pt x="86320" y="23812"/>
                </a:lnTo>
                <a:lnTo>
                  <a:pt x="65484" y="23812"/>
                </a:lnTo>
                <a:lnTo>
                  <a:pt x="65484" y="8930"/>
                </a:lnTo>
                <a:close/>
                <a:moveTo>
                  <a:pt x="59531" y="47625"/>
                </a:moveTo>
                <a:lnTo>
                  <a:pt x="130969" y="47625"/>
                </a:lnTo>
                <a:cubicBezTo>
                  <a:pt x="137554" y="47625"/>
                  <a:pt x="142875" y="52946"/>
                  <a:pt x="142875" y="59531"/>
                </a:cubicBezTo>
                <a:lnTo>
                  <a:pt x="142875" y="130969"/>
                </a:lnTo>
                <a:cubicBezTo>
                  <a:pt x="142875" y="137554"/>
                  <a:pt x="137554" y="142875"/>
                  <a:pt x="130969" y="142875"/>
                </a:cubicBezTo>
                <a:lnTo>
                  <a:pt x="59531" y="142875"/>
                </a:lnTo>
                <a:cubicBezTo>
                  <a:pt x="52946" y="142875"/>
                  <a:pt x="47625" y="137554"/>
                  <a:pt x="47625" y="130969"/>
                </a:cubicBezTo>
                <a:lnTo>
                  <a:pt x="47625" y="59531"/>
                </a:lnTo>
                <a:cubicBezTo>
                  <a:pt x="47625" y="52946"/>
                  <a:pt x="52946" y="47625"/>
                  <a:pt x="59531" y="47625"/>
                </a:cubicBezTo>
                <a:close/>
                <a:moveTo>
                  <a:pt x="65484" y="65484"/>
                </a:moveTo>
                <a:lnTo>
                  <a:pt x="65484" y="125016"/>
                </a:lnTo>
                <a:lnTo>
                  <a:pt x="125016" y="125016"/>
                </a:lnTo>
                <a:lnTo>
                  <a:pt x="125016" y="65484"/>
                </a:lnTo>
                <a:lnTo>
                  <a:pt x="65484" y="65484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" name="Text 3"/>
          <p:cNvSpPr/>
          <p:nvPr/>
        </p:nvSpPr>
        <p:spPr>
          <a:xfrm>
            <a:off x="952500" y="428625"/>
            <a:ext cx="2457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NVIDIA iQUHACK 2026 CHALLENGE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52500" y="638175"/>
            <a:ext cx="2447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Low Autocorrelation Binary Sequences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2097405"/>
            <a:ext cx="1171575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Hybrid Quantum-Classical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LABS Solver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1000" y="3678555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6366F1"/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0" name="Text 7"/>
          <p:cNvSpPr/>
          <p:nvPr/>
        </p:nvSpPr>
        <p:spPr>
          <a:xfrm>
            <a:off x="381000" y="3945255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Breaking the N=40 Memory Wall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4810" y="5513070"/>
            <a:ext cx="3703320" cy="960120"/>
          </a:xfrm>
          <a:custGeom>
            <a:avLst/>
            <a:gdLst/>
            <a:ahLst/>
            <a:cxnLst/>
            <a:rect l="l" t="t" r="r" b="b"/>
            <a:pathLst>
              <a:path w="3703320" h="960120">
                <a:moveTo>
                  <a:pt x="76205" y="0"/>
                </a:moveTo>
                <a:lnTo>
                  <a:pt x="3627115" y="0"/>
                </a:lnTo>
                <a:cubicBezTo>
                  <a:pt x="3669202" y="0"/>
                  <a:pt x="3703320" y="34118"/>
                  <a:pt x="3703320" y="76205"/>
                </a:cubicBezTo>
                <a:lnTo>
                  <a:pt x="3703320" y="883915"/>
                </a:lnTo>
                <a:cubicBezTo>
                  <a:pt x="3703320" y="926002"/>
                  <a:pt x="3669202" y="960120"/>
                  <a:pt x="3627115" y="960120"/>
                </a:cubicBezTo>
                <a:lnTo>
                  <a:pt x="76205" y="960120"/>
                </a:lnTo>
                <a:cubicBezTo>
                  <a:pt x="34118" y="960120"/>
                  <a:pt x="0" y="926002"/>
                  <a:pt x="0" y="883915"/>
                </a:cubicBezTo>
                <a:lnTo>
                  <a:pt x="0" y="76205"/>
                </a:lnTo>
                <a:cubicBezTo>
                  <a:pt x="0" y="34118"/>
                  <a:pt x="34118" y="0"/>
                  <a:pt x="76205" y="0"/>
                </a:cubicBezTo>
                <a:close/>
              </a:path>
            </a:pathLst>
          </a:custGeom>
          <a:solidFill>
            <a:srgbClr val="262626">
              <a:alpha val="80000"/>
            </a:srgbClr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569595" y="566928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47625"/>
                </a:lnTo>
                <a:cubicBezTo>
                  <a:pt x="0" y="58132"/>
                  <a:pt x="8543" y="66675"/>
                  <a:pt x="19050" y="66675"/>
                </a:cubicBezTo>
                <a:lnTo>
                  <a:pt x="114300" y="66675"/>
                </a:lnTo>
                <a:cubicBezTo>
                  <a:pt x="124807" y="66675"/>
                  <a:pt x="133350" y="58132"/>
                  <a:pt x="133350" y="47625"/>
                </a:cubicBezTo>
                <a:lnTo>
                  <a:pt x="133350" y="28575"/>
                </a:lnTo>
                <a:cubicBezTo>
                  <a:pt x="133350" y="18068"/>
                  <a:pt x="124807" y="9525"/>
                  <a:pt x="114300" y="9525"/>
                </a:cubicBezTo>
                <a:lnTo>
                  <a:pt x="19050" y="9525"/>
                </a:lnTo>
                <a:close/>
                <a:moveTo>
                  <a:pt x="83344" y="30956"/>
                </a:moveTo>
                <a:cubicBezTo>
                  <a:pt x="87286" y="30956"/>
                  <a:pt x="90488" y="34157"/>
                  <a:pt x="90488" y="38100"/>
                </a:cubicBezTo>
                <a:cubicBezTo>
                  <a:pt x="90488" y="42043"/>
                  <a:pt x="87286" y="45244"/>
                  <a:pt x="83344" y="45244"/>
                </a:cubicBezTo>
                <a:cubicBezTo>
                  <a:pt x="79401" y="45244"/>
                  <a:pt x="76200" y="42043"/>
                  <a:pt x="76200" y="38100"/>
                </a:cubicBezTo>
                <a:cubicBezTo>
                  <a:pt x="76200" y="34157"/>
                  <a:pt x="79401" y="30956"/>
                  <a:pt x="83344" y="30956"/>
                </a:cubicBezTo>
                <a:close/>
                <a:moveTo>
                  <a:pt x="100013" y="38100"/>
                </a:moveTo>
                <a:cubicBezTo>
                  <a:pt x="100013" y="34157"/>
                  <a:pt x="103214" y="30956"/>
                  <a:pt x="107156" y="30956"/>
                </a:cubicBezTo>
                <a:cubicBezTo>
                  <a:pt x="111099" y="30956"/>
                  <a:pt x="114300" y="34157"/>
                  <a:pt x="114300" y="38100"/>
                </a:cubicBezTo>
                <a:cubicBezTo>
                  <a:pt x="114300" y="42043"/>
                  <a:pt x="111099" y="45244"/>
                  <a:pt x="107156" y="45244"/>
                </a:cubicBezTo>
                <a:cubicBezTo>
                  <a:pt x="103214" y="45244"/>
                  <a:pt x="100013" y="42043"/>
                  <a:pt x="100013" y="38100"/>
                </a:cubicBezTo>
                <a:close/>
                <a:moveTo>
                  <a:pt x="19050" y="85725"/>
                </a:moveTo>
                <a:cubicBezTo>
                  <a:pt x="8543" y="85725"/>
                  <a:pt x="0" y="94268"/>
                  <a:pt x="0" y="104775"/>
                </a:cubicBez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104775"/>
                </a:lnTo>
                <a:cubicBezTo>
                  <a:pt x="133350" y="94268"/>
                  <a:pt x="124807" y="85725"/>
                  <a:pt x="114300" y="85725"/>
                </a:cubicBezTo>
                <a:lnTo>
                  <a:pt x="19050" y="85725"/>
                </a:lnTo>
                <a:close/>
                <a:moveTo>
                  <a:pt x="83344" y="107156"/>
                </a:moveTo>
                <a:cubicBezTo>
                  <a:pt x="87286" y="107156"/>
                  <a:pt x="90488" y="110357"/>
                  <a:pt x="90488" y="114300"/>
                </a:cubicBezTo>
                <a:cubicBezTo>
                  <a:pt x="90488" y="118243"/>
                  <a:pt x="87286" y="121444"/>
                  <a:pt x="83344" y="121444"/>
                </a:cubicBezTo>
                <a:cubicBezTo>
                  <a:pt x="79401" y="121444"/>
                  <a:pt x="76200" y="118243"/>
                  <a:pt x="76200" y="114300"/>
                </a:cubicBezTo>
                <a:cubicBezTo>
                  <a:pt x="76200" y="110357"/>
                  <a:pt x="79401" y="107156"/>
                  <a:pt x="83344" y="107156"/>
                </a:cubicBezTo>
                <a:close/>
                <a:moveTo>
                  <a:pt x="100013" y="114300"/>
                </a:moveTo>
                <a:cubicBezTo>
                  <a:pt x="100013" y="110357"/>
                  <a:pt x="103214" y="107156"/>
                  <a:pt x="107156" y="107156"/>
                </a:cubicBezTo>
                <a:cubicBezTo>
                  <a:pt x="111099" y="107156"/>
                  <a:pt x="114300" y="110357"/>
                  <a:pt x="114300" y="114300"/>
                </a:cubicBezTo>
                <a:cubicBezTo>
                  <a:pt x="114300" y="118243"/>
                  <a:pt x="111099" y="121444"/>
                  <a:pt x="107156" y="121444"/>
                </a:cubicBezTo>
                <a:cubicBezTo>
                  <a:pt x="103214" y="121444"/>
                  <a:pt x="100013" y="118243"/>
                  <a:pt x="100013" y="11430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3" name="Text 10"/>
          <p:cNvSpPr/>
          <p:nvPr/>
        </p:nvSpPr>
        <p:spPr>
          <a:xfrm>
            <a:off x="807720" y="5669280"/>
            <a:ext cx="7429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spc="45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Hardware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41020" y="5897880"/>
            <a:ext cx="3467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NVIDIA L4 GPU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41020" y="612648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24GB VRAM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245531" y="5513070"/>
            <a:ext cx="3703320" cy="960120"/>
          </a:xfrm>
          <a:custGeom>
            <a:avLst/>
            <a:gdLst/>
            <a:ahLst/>
            <a:cxnLst/>
            <a:rect l="l" t="t" r="r" b="b"/>
            <a:pathLst>
              <a:path w="3703320" h="960120">
                <a:moveTo>
                  <a:pt x="76205" y="0"/>
                </a:moveTo>
                <a:lnTo>
                  <a:pt x="3627115" y="0"/>
                </a:lnTo>
                <a:cubicBezTo>
                  <a:pt x="3669202" y="0"/>
                  <a:pt x="3703320" y="34118"/>
                  <a:pt x="3703320" y="76205"/>
                </a:cubicBezTo>
                <a:lnTo>
                  <a:pt x="3703320" y="883915"/>
                </a:lnTo>
                <a:cubicBezTo>
                  <a:pt x="3703320" y="926002"/>
                  <a:pt x="3669202" y="960120"/>
                  <a:pt x="3627115" y="960120"/>
                </a:cubicBezTo>
                <a:lnTo>
                  <a:pt x="76205" y="960120"/>
                </a:lnTo>
                <a:cubicBezTo>
                  <a:pt x="34118" y="960120"/>
                  <a:pt x="0" y="926002"/>
                  <a:pt x="0" y="883915"/>
                </a:cubicBezTo>
                <a:lnTo>
                  <a:pt x="0" y="76205"/>
                </a:lnTo>
                <a:cubicBezTo>
                  <a:pt x="0" y="34118"/>
                  <a:pt x="34118" y="0"/>
                  <a:pt x="76205" y="0"/>
                </a:cubicBezTo>
                <a:close/>
              </a:path>
            </a:pathLst>
          </a:custGeom>
          <a:solidFill>
            <a:srgbClr val="262626">
              <a:alpha val="80000"/>
            </a:srgbClr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4411266" y="566928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07394" y="357"/>
                </a:moveTo>
                <a:cubicBezTo>
                  <a:pt x="102334" y="-1101"/>
                  <a:pt x="97066" y="1845"/>
                  <a:pt x="95607" y="6906"/>
                </a:cubicBezTo>
                <a:lnTo>
                  <a:pt x="57507" y="140256"/>
                </a:lnTo>
                <a:cubicBezTo>
                  <a:pt x="56049" y="145316"/>
                  <a:pt x="58995" y="150584"/>
                  <a:pt x="64056" y="152043"/>
                </a:cubicBezTo>
                <a:cubicBezTo>
                  <a:pt x="69116" y="153501"/>
                  <a:pt x="74384" y="150555"/>
                  <a:pt x="75843" y="145494"/>
                </a:cubicBezTo>
                <a:lnTo>
                  <a:pt x="113943" y="12144"/>
                </a:lnTo>
                <a:cubicBezTo>
                  <a:pt x="115401" y="7084"/>
                  <a:pt x="112455" y="1816"/>
                  <a:pt x="107394" y="357"/>
                </a:cubicBezTo>
                <a:close/>
                <a:moveTo>
                  <a:pt x="126623" y="40868"/>
                </a:moveTo>
                <a:cubicBezTo>
                  <a:pt x="122902" y="44589"/>
                  <a:pt x="122902" y="50631"/>
                  <a:pt x="126623" y="54352"/>
                </a:cubicBezTo>
                <a:lnTo>
                  <a:pt x="148471" y="76200"/>
                </a:lnTo>
                <a:lnTo>
                  <a:pt x="126623" y="98048"/>
                </a:lnTo>
                <a:cubicBezTo>
                  <a:pt x="122902" y="101769"/>
                  <a:pt x="122902" y="107811"/>
                  <a:pt x="126623" y="111532"/>
                </a:cubicBezTo>
                <a:cubicBezTo>
                  <a:pt x="130344" y="115253"/>
                  <a:pt x="136386" y="115253"/>
                  <a:pt x="140107" y="111532"/>
                </a:cubicBezTo>
                <a:lnTo>
                  <a:pt x="168682" y="82957"/>
                </a:lnTo>
                <a:cubicBezTo>
                  <a:pt x="172403" y="79236"/>
                  <a:pt x="172403" y="73194"/>
                  <a:pt x="168682" y="69473"/>
                </a:cubicBezTo>
                <a:lnTo>
                  <a:pt x="140107" y="40898"/>
                </a:lnTo>
                <a:cubicBezTo>
                  <a:pt x="136386" y="37177"/>
                  <a:pt x="130344" y="37177"/>
                  <a:pt x="126623" y="40898"/>
                </a:cubicBezTo>
                <a:close/>
                <a:moveTo>
                  <a:pt x="44857" y="40868"/>
                </a:moveTo>
                <a:cubicBezTo>
                  <a:pt x="41136" y="37147"/>
                  <a:pt x="35094" y="37147"/>
                  <a:pt x="31373" y="40868"/>
                </a:cubicBezTo>
                <a:lnTo>
                  <a:pt x="2798" y="69443"/>
                </a:lnTo>
                <a:cubicBezTo>
                  <a:pt x="-923" y="73164"/>
                  <a:pt x="-923" y="79206"/>
                  <a:pt x="2798" y="82927"/>
                </a:cubicBezTo>
                <a:lnTo>
                  <a:pt x="31373" y="111502"/>
                </a:lnTo>
                <a:cubicBezTo>
                  <a:pt x="35094" y="115223"/>
                  <a:pt x="41136" y="115223"/>
                  <a:pt x="44857" y="111502"/>
                </a:cubicBezTo>
                <a:cubicBezTo>
                  <a:pt x="48578" y="107781"/>
                  <a:pt x="48578" y="101739"/>
                  <a:pt x="44857" y="98018"/>
                </a:cubicBezTo>
                <a:lnTo>
                  <a:pt x="23009" y="76200"/>
                </a:lnTo>
                <a:lnTo>
                  <a:pt x="44827" y="54352"/>
                </a:lnTo>
                <a:cubicBezTo>
                  <a:pt x="48548" y="50631"/>
                  <a:pt x="48548" y="44589"/>
                  <a:pt x="44827" y="40868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8" name="Text 15"/>
          <p:cNvSpPr/>
          <p:nvPr/>
        </p:nvSpPr>
        <p:spPr>
          <a:xfrm>
            <a:off x="4668441" y="5669280"/>
            <a:ext cx="447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spc="45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Stack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401741" y="5897880"/>
            <a:ext cx="3467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CUDA-Q v0.13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401741" y="612648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CuPy v13.3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8106371" y="5513070"/>
            <a:ext cx="3703320" cy="960120"/>
          </a:xfrm>
          <a:custGeom>
            <a:avLst/>
            <a:gdLst/>
            <a:ahLst/>
            <a:cxnLst/>
            <a:rect l="l" t="t" r="r" b="b"/>
            <a:pathLst>
              <a:path w="3703320" h="960120">
                <a:moveTo>
                  <a:pt x="76205" y="0"/>
                </a:moveTo>
                <a:lnTo>
                  <a:pt x="3627115" y="0"/>
                </a:lnTo>
                <a:cubicBezTo>
                  <a:pt x="3669202" y="0"/>
                  <a:pt x="3703320" y="34118"/>
                  <a:pt x="3703320" y="76205"/>
                </a:cubicBezTo>
                <a:lnTo>
                  <a:pt x="3703320" y="883915"/>
                </a:lnTo>
                <a:cubicBezTo>
                  <a:pt x="3703320" y="926002"/>
                  <a:pt x="3669202" y="960120"/>
                  <a:pt x="3627115" y="960120"/>
                </a:cubicBezTo>
                <a:lnTo>
                  <a:pt x="76205" y="960120"/>
                </a:lnTo>
                <a:cubicBezTo>
                  <a:pt x="34118" y="960120"/>
                  <a:pt x="0" y="926002"/>
                  <a:pt x="0" y="883915"/>
                </a:cubicBezTo>
                <a:lnTo>
                  <a:pt x="0" y="76205"/>
                </a:lnTo>
                <a:cubicBezTo>
                  <a:pt x="0" y="34118"/>
                  <a:pt x="34118" y="0"/>
                  <a:pt x="76205" y="0"/>
                </a:cubicBezTo>
                <a:close/>
              </a:path>
            </a:pathLst>
          </a:custGeom>
          <a:solidFill>
            <a:srgbClr val="262626">
              <a:alpha val="80000"/>
            </a:srgbClr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>
            <a:off x="8281631" y="566928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2952" y="0"/>
                </a:moveTo>
                <a:lnTo>
                  <a:pt x="109627" y="0"/>
                </a:lnTo>
                <a:cubicBezTo>
                  <a:pt x="117515" y="0"/>
                  <a:pt x="123944" y="6489"/>
                  <a:pt x="123646" y="14347"/>
                </a:cubicBezTo>
                <a:cubicBezTo>
                  <a:pt x="123587" y="15925"/>
                  <a:pt x="123527" y="17502"/>
                  <a:pt x="123438" y="19050"/>
                </a:cubicBezTo>
                <a:lnTo>
                  <a:pt x="138202" y="19050"/>
                </a:lnTo>
                <a:cubicBezTo>
                  <a:pt x="145971" y="19050"/>
                  <a:pt x="152817" y="25479"/>
                  <a:pt x="152221" y="33873"/>
                </a:cubicBezTo>
                <a:cubicBezTo>
                  <a:pt x="149989" y="64740"/>
                  <a:pt x="134213" y="81707"/>
                  <a:pt x="117098" y="90577"/>
                </a:cubicBezTo>
                <a:cubicBezTo>
                  <a:pt x="112395" y="93018"/>
                  <a:pt x="107603" y="94833"/>
                  <a:pt x="103049" y="96173"/>
                </a:cubicBezTo>
                <a:cubicBezTo>
                  <a:pt x="97036" y="104686"/>
                  <a:pt x="90785" y="109180"/>
                  <a:pt x="85814" y="111591"/>
                </a:cubicBezTo>
                <a:lnTo>
                  <a:pt x="85814" y="133350"/>
                </a:lnTo>
                <a:lnTo>
                  <a:pt x="104864" y="133350"/>
                </a:lnTo>
                <a:cubicBezTo>
                  <a:pt x="110133" y="133350"/>
                  <a:pt x="114389" y="137606"/>
                  <a:pt x="114389" y="142875"/>
                </a:cubicBezTo>
                <a:cubicBezTo>
                  <a:pt x="114389" y="148144"/>
                  <a:pt x="110133" y="152400"/>
                  <a:pt x="104864" y="152400"/>
                </a:cubicBezTo>
                <a:lnTo>
                  <a:pt x="47714" y="152400"/>
                </a:lnTo>
                <a:cubicBezTo>
                  <a:pt x="42446" y="152400"/>
                  <a:pt x="38189" y="148144"/>
                  <a:pt x="38189" y="142875"/>
                </a:cubicBezTo>
                <a:cubicBezTo>
                  <a:pt x="38189" y="137606"/>
                  <a:pt x="42446" y="133350"/>
                  <a:pt x="47714" y="133350"/>
                </a:cubicBezTo>
                <a:lnTo>
                  <a:pt x="66764" y="133350"/>
                </a:lnTo>
                <a:lnTo>
                  <a:pt x="66764" y="111591"/>
                </a:lnTo>
                <a:cubicBezTo>
                  <a:pt x="62002" y="109299"/>
                  <a:pt x="56078" y="105043"/>
                  <a:pt x="50304" y="97215"/>
                </a:cubicBezTo>
                <a:cubicBezTo>
                  <a:pt x="44827" y="95786"/>
                  <a:pt x="38874" y="93613"/>
                  <a:pt x="33070" y="90339"/>
                </a:cubicBezTo>
                <a:cubicBezTo>
                  <a:pt x="16966" y="81320"/>
                  <a:pt x="2441" y="64324"/>
                  <a:pt x="357" y="33814"/>
                </a:cubicBezTo>
                <a:cubicBezTo>
                  <a:pt x="-208" y="25450"/>
                  <a:pt x="6608" y="19020"/>
                  <a:pt x="14377" y="19020"/>
                </a:cubicBezTo>
                <a:lnTo>
                  <a:pt x="29141" y="19020"/>
                </a:lnTo>
                <a:cubicBezTo>
                  <a:pt x="29051" y="17472"/>
                  <a:pt x="28992" y="15925"/>
                  <a:pt x="28932" y="14317"/>
                </a:cubicBezTo>
                <a:cubicBezTo>
                  <a:pt x="28635" y="6429"/>
                  <a:pt x="35064" y="-30"/>
                  <a:pt x="42952" y="-30"/>
                </a:cubicBezTo>
                <a:close/>
                <a:moveTo>
                  <a:pt x="30212" y="33338"/>
                </a:moveTo>
                <a:lnTo>
                  <a:pt x="14615" y="33338"/>
                </a:lnTo>
                <a:cubicBezTo>
                  <a:pt x="16460" y="58549"/>
                  <a:pt x="28039" y="71170"/>
                  <a:pt x="39975" y="77867"/>
                </a:cubicBezTo>
                <a:cubicBezTo>
                  <a:pt x="35689" y="66764"/>
                  <a:pt x="32147" y="52268"/>
                  <a:pt x="30212" y="33338"/>
                </a:cubicBezTo>
                <a:close/>
                <a:moveTo>
                  <a:pt x="113109" y="76438"/>
                </a:moveTo>
                <a:cubicBezTo>
                  <a:pt x="125164" y="69354"/>
                  <a:pt x="136059" y="56763"/>
                  <a:pt x="137904" y="33338"/>
                </a:cubicBezTo>
                <a:lnTo>
                  <a:pt x="122337" y="33338"/>
                </a:lnTo>
                <a:cubicBezTo>
                  <a:pt x="120491" y="51465"/>
                  <a:pt x="117157" y="65544"/>
                  <a:pt x="113109" y="76438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3" name="Text 20"/>
          <p:cNvSpPr/>
          <p:nvPr/>
        </p:nvSpPr>
        <p:spPr>
          <a:xfrm>
            <a:off x="8529281" y="5669280"/>
            <a:ext cx="523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spc="45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Status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8262581" y="5897880"/>
            <a:ext cx="3467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2C55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Milestone 3/4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8262581" y="612648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Verified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4810" y="460891"/>
            <a:ext cx="369570" cy="369570"/>
          </a:xfrm>
          <a:custGeom>
            <a:avLst/>
            <a:gdLst/>
            <a:ahLst/>
            <a:cxnLst/>
            <a:rect l="l" t="t" r="r" b="b"/>
            <a:pathLst>
              <a:path w="369570" h="369570">
                <a:moveTo>
                  <a:pt x="76202" y="0"/>
                </a:moveTo>
                <a:lnTo>
                  <a:pt x="293368" y="0"/>
                </a:lnTo>
                <a:cubicBezTo>
                  <a:pt x="335453" y="0"/>
                  <a:pt x="369570" y="34117"/>
                  <a:pt x="369570" y="76202"/>
                </a:cubicBezTo>
                <a:lnTo>
                  <a:pt x="369570" y="293368"/>
                </a:lnTo>
                <a:cubicBezTo>
                  <a:pt x="369570" y="335453"/>
                  <a:pt x="335453" y="369570"/>
                  <a:pt x="293368" y="369570"/>
                </a:cubicBezTo>
                <a:lnTo>
                  <a:pt x="76202" y="369570"/>
                </a:lnTo>
                <a:cubicBezTo>
                  <a:pt x="34117" y="369570"/>
                  <a:pt x="0" y="335453"/>
                  <a:pt x="0" y="29336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 w="1016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88156" y="561856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Text 2"/>
          <p:cNvSpPr/>
          <p:nvPr/>
        </p:nvSpPr>
        <p:spPr>
          <a:xfrm>
            <a:off x="876300" y="381000"/>
            <a:ext cx="3543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Pivot Point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76300" y="533281"/>
            <a:ext cx="3657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16TB Memory Wall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810" y="1108591"/>
            <a:ext cx="5589270" cy="2484120"/>
          </a:xfrm>
          <a:custGeom>
            <a:avLst/>
            <a:gdLst/>
            <a:ahLst/>
            <a:cxnLst/>
            <a:rect l="l" t="t" r="r" b="b"/>
            <a:pathLst>
              <a:path w="5589270" h="2484120">
                <a:moveTo>
                  <a:pt x="114294" y="0"/>
                </a:moveTo>
                <a:lnTo>
                  <a:pt x="5474976" y="0"/>
                </a:lnTo>
                <a:cubicBezTo>
                  <a:pt x="5538099" y="0"/>
                  <a:pt x="5589270" y="51171"/>
                  <a:pt x="5589270" y="114294"/>
                </a:cubicBezTo>
                <a:lnTo>
                  <a:pt x="5589270" y="2369826"/>
                </a:lnTo>
                <a:cubicBezTo>
                  <a:pt x="5589270" y="2432949"/>
                  <a:pt x="5538099" y="2484120"/>
                  <a:pt x="5474976" y="2484120"/>
                </a:cubicBezTo>
                <a:lnTo>
                  <a:pt x="114294" y="2484120"/>
                </a:lnTo>
                <a:cubicBezTo>
                  <a:pt x="51171" y="2484120"/>
                  <a:pt x="0" y="2432949"/>
                  <a:pt x="0" y="2369826"/>
                </a:cubicBezTo>
                <a:lnTo>
                  <a:pt x="0" y="114294"/>
                </a:lnTo>
                <a:cubicBezTo>
                  <a:pt x="0" y="51171"/>
                  <a:pt x="51171" y="0"/>
                  <a:pt x="114294" y="0"/>
                </a:cubicBezTo>
                <a:close/>
              </a:path>
            </a:pathLst>
          </a:custGeom>
          <a:solidFill>
            <a:srgbClr val="262626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98170" y="136005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33350" y="76200"/>
                </a:moveTo>
                <a:cubicBezTo>
                  <a:pt x="133350" y="44658"/>
                  <a:pt x="107742" y="19050"/>
                  <a:pt x="76200" y="19050"/>
                </a:cubicBezTo>
                <a:cubicBezTo>
                  <a:pt x="44658" y="19050"/>
                  <a:pt x="19050" y="44658"/>
                  <a:pt x="19050" y="76200"/>
                </a:cubicBezTo>
                <a:cubicBezTo>
                  <a:pt x="19050" y="107742"/>
                  <a:pt x="44658" y="133350"/>
                  <a:pt x="76200" y="133350"/>
                </a:cubicBezTo>
                <a:cubicBezTo>
                  <a:pt x="107742" y="133350"/>
                  <a:pt x="133350" y="107742"/>
                  <a:pt x="133350" y="76200"/>
                </a:cubicBez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76200" y="100013"/>
                </a:moveTo>
                <a:cubicBezTo>
                  <a:pt x="89342" y="100013"/>
                  <a:pt x="100013" y="89342"/>
                  <a:pt x="100013" y="76200"/>
                </a:cubicBezTo>
                <a:cubicBezTo>
                  <a:pt x="100013" y="63058"/>
                  <a:pt x="89342" y="52388"/>
                  <a:pt x="76200" y="52388"/>
                </a:cubicBezTo>
                <a:cubicBezTo>
                  <a:pt x="63058" y="52388"/>
                  <a:pt x="52388" y="63058"/>
                  <a:pt x="52388" y="76200"/>
                </a:cubicBezTo>
                <a:cubicBezTo>
                  <a:pt x="52388" y="89342"/>
                  <a:pt x="63058" y="100013"/>
                  <a:pt x="76200" y="100013"/>
                </a:cubicBezTo>
                <a:close/>
                <a:moveTo>
                  <a:pt x="76200" y="33338"/>
                </a:moveTo>
                <a:cubicBezTo>
                  <a:pt x="99856" y="33338"/>
                  <a:pt x="119062" y="52544"/>
                  <a:pt x="119062" y="76200"/>
                </a:cubicBezTo>
                <a:cubicBezTo>
                  <a:pt x="119062" y="99856"/>
                  <a:pt x="99856" y="119062"/>
                  <a:pt x="76200" y="119062"/>
                </a:cubicBezTo>
                <a:cubicBezTo>
                  <a:pt x="52544" y="119062"/>
                  <a:pt x="33338" y="99856"/>
                  <a:pt x="33338" y="76200"/>
                </a:cubicBezTo>
                <a:cubicBezTo>
                  <a:pt x="33338" y="52544"/>
                  <a:pt x="52544" y="33338"/>
                  <a:pt x="76200" y="33338"/>
                </a:cubicBezTo>
                <a:close/>
                <a:moveTo>
                  <a:pt x="66675" y="76200"/>
                </a:moveTo>
                <a:cubicBezTo>
                  <a:pt x="66675" y="70943"/>
                  <a:pt x="70943" y="66675"/>
                  <a:pt x="76200" y="66675"/>
                </a:cubicBezTo>
                <a:cubicBezTo>
                  <a:pt x="81457" y="66675"/>
                  <a:pt x="85725" y="70943"/>
                  <a:pt x="85725" y="76200"/>
                </a:cubicBezTo>
                <a:cubicBezTo>
                  <a:pt x="85725" y="81457"/>
                  <a:pt x="81457" y="85725"/>
                  <a:pt x="76200" y="85725"/>
                </a:cubicBezTo>
                <a:cubicBezTo>
                  <a:pt x="70943" y="85725"/>
                  <a:pt x="66675" y="81457"/>
                  <a:pt x="66675" y="7620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8" name="Text 6"/>
          <p:cNvSpPr/>
          <p:nvPr/>
        </p:nvSpPr>
        <p:spPr>
          <a:xfrm>
            <a:off x="845820" y="1302901"/>
            <a:ext cx="1304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Initial Strategy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9120" y="1722001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Our team aimed for a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pure state-vector simulation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at N=40, leveraging CUDA-Q's quantum capabilities for the complete LABS problem space.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82930" y="2373511"/>
            <a:ext cx="5198745" cy="883920"/>
          </a:xfrm>
          <a:custGeom>
            <a:avLst/>
            <a:gdLst/>
            <a:ahLst/>
            <a:cxnLst/>
            <a:rect l="l" t="t" r="r" b="b"/>
            <a:pathLst>
              <a:path w="5198745" h="883920">
                <a:moveTo>
                  <a:pt x="76203" y="0"/>
                </a:moveTo>
                <a:lnTo>
                  <a:pt x="5122542" y="0"/>
                </a:lnTo>
                <a:cubicBezTo>
                  <a:pt x="5164628" y="0"/>
                  <a:pt x="5198745" y="34117"/>
                  <a:pt x="5198745" y="76203"/>
                </a:cubicBezTo>
                <a:lnTo>
                  <a:pt x="5198745" y="807717"/>
                </a:lnTo>
                <a:cubicBezTo>
                  <a:pt x="5198745" y="849803"/>
                  <a:pt x="5164628" y="883920"/>
                  <a:pt x="5122542" y="883920"/>
                </a:cubicBezTo>
                <a:lnTo>
                  <a:pt x="76203" y="883920"/>
                </a:lnTo>
                <a:cubicBezTo>
                  <a:pt x="34145" y="883920"/>
                  <a:pt x="0" y="849775"/>
                  <a:pt x="0" y="8077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39140" y="2529721"/>
            <a:ext cx="495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Theoretical State Space: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9140" y="2796421"/>
            <a:ext cx="5000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EFEF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pPr>
              <a:lnSpc>
                <a:spcPct val="110000"/>
              </a:lnSpc>
            </a:pPr>
            <a:r>
              <a:rPr lang="en-US" sz="1350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40</a:t>
            </a:r>
            <a:pPr>
              <a:lnSpc>
                <a:spcPct val="110000"/>
              </a:lnSpc>
            </a:pPr>
            <a:r>
              <a:rPr lang="en-US" sz="1800" dirty="0">
                <a:solidFill>
                  <a:srgbClr val="EFEF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= 1,099,511,627,776 states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4810" y="3756541"/>
            <a:ext cx="5589270" cy="2484120"/>
          </a:xfrm>
          <a:custGeom>
            <a:avLst/>
            <a:gdLst/>
            <a:ahLst/>
            <a:cxnLst/>
            <a:rect l="l" t="t" r="r" b="b"/>
            <a:pathLst>
              <a:path w="5589270" h="2484120">
                <a:moveTo>
                  <a:pt x="114294" y="0"/>
                </a:moveTo>
                <a:lnTo>
                  <a:pt x="5474976" y="0"/>
                </a:lnTo>
                <a:cubicBezTo>
                  <a:pt x="5538099" y="0"/>
                  <a:pt x="5589270" y="51171"/>
                  <a:pt x="5589270" y="114294"/>
                </a:cubicBezTo>
                <a:lnTo>
                  <a:pt x="5589270" y="2369826"/>
                </a:lnTo>
                <a:cubicBezTo>
                  <a:pt x="5589270" y="2432949"/>
                  <a:pt x="5538099" y="2484120"/>
                  <a:pt x="5474976" y="2484120"/>
                </a:cubicBezTo>
                <a:lnTo>
                  <a:pt x="114294" y="2484120"/>
                </a:lnTo>
                <a:cubicBezTo>
                  <a:pt x="51171" y="2484120"/>
                  <a:pt x="0" y="2432949"/>
                  <a:pt x="0" y="2369826"/>
                </a:cubicBezTo>
                <a:lnTo>
                  <a:pt x="0" y="114294"/>
                </a:lnTo>
                <a:cubicBezTo>
                  <a:pt x="0" y="51171"/>
                  <a:pt x="51171" y="0"/>
                  <a:pt x="114294" y="0"/>
                </a:cubicBezTo>
                <a:close/>
              </a:path>
            </a:pathLst>
          </a:custGeom>
          <a:solidFill>
            <a:srgbClr val="262626"/>
          </a:solidFill>
          <a:ln w="1016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598170" y="400800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709" y="49709"/>
                </a:moveTo>
                <a:cubicBezTo>
                  <a:pt x="52507" y="46911"/>
                  <a:pt x="57031" y="46911"/>
                  <a:pt x="59799" y="49709"/>
                </a:cubicBezTo>
                <a:lnTo>
                  <a:pt x="76170" y="66080"/>
                </a:lnTo>
                <a:lnTo>
                  <a:pt x="92541" y="49709"/>
                </a:lnTo>
                <a:cubicBezTo>
                  <a:pt x="95339" y="46911"/>
                  <a:pt x="99864" y="46911"/>
                  <a:pt x="102632" y="49709"/>
                </a:cubicBezTo>
                <a:cubicBezTo>
                  <a:pt x="105400" y="52507"/>
                  <a:pt x="105430" y="57031"/>
                  <a:pt x="102632" y="59799"/>
                </a:cubicBezTo>
                <a:lnTo>
                  <a:pt x="86261" y="76170"/>
                </a:lnTo>
                <a:lnTo>
                  <a:pt x="102632" y="92541"/>
                </a:lnTo>
                <a:cubicBezTo>
                  <a:pt x="105430" y="95339"/>
                  <a:pt x="105430" y="99864"/>
                  <a:pt x="102632" y="102632"/>
                </a:cubicBezTo>
                <a:cubicBezTo>
                  <a:pt x="99834" y="105400"/>
                  <a:pt x="95310" y="105430"/>
                  <a:pt x="92541" y="102632"/>
                </a:cubicBezTo>
                <a:lnTo>
                  <a:pt x="76170" y="86261"/>
                </a:lnTo>
                <a:lnTo>
                  <a:pt x="59799" y="102632"/>
                </a:lnTo>
                <a:cubicBezTo>
                  <a:pt x="57001" y="105430"/>
                  <a:pt x="52477" y="105430"/>
                  <a:pt x="49709" y="102632"/>
                </a:cubicBezTo>
                <a:cubicBezTo>
                  <a:pt x="46940" y="99834"/>
                  <a:pt x="46911" y="95310"/>
                  <a:pt x="49709" y="92541"/>
                </a:cubicBezTo>
                <a:lnTo>
                  <a:pt x="66080" y="76170"/>
                </a:lnTo>
                <a:lnTo>
                  <a:pt x="49709" y="59799"/>
                </a:lnTo>
                <a:cubicBezTo>
                  <a:pt x="46911" y="57001"/>
                  <a:pt x="46911" y="52477"/>
                  <a:pt x="49709" y="49709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5" name="Text 13"/>
          <p:cNvSpPr/>
          <p:nvPr/>
        </p:nvSpPr>
        <p:spPr>
          <a:xfrm>
            <a:off x="845820" y="3950851"/>
            <a:ext cx="1666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Breaking Point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79120" y="4369951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16 TB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of required memory, we hit an insurmountable barrier. The NVIDIA L4's 24GB VRAM was overwhelmed by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three orders of magnitude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82930" y="5021461"/>
            <a:ext cx="2522220" cy="693420"/>
          </a:xfrm>
          <a:custGeom>
            <a:avLst/>
            <a:gdLst/>
            <a:ahLst/>
            <a:cxnLst/>
            <a:rect l="l" t="t" r="r" b="b"/>
            <a:pathLst>
              <a:path w="2522220" h="693420">
                <a:moveTo>
                  <a:pt x="76200" y="0"/>
                </a:moveTo>
                <a:lnTo>
                  <a:pt x="2446020" y="0"/>
                </a:lnTo>
                <a:cubicBezTo>
                  <a:pt x="2488104" y="0"/>
                  <a:pt x="2522220" y="34116"/>
                  <a:pt x="2522220" y="76200"/>
                </a:cubicBezTo>
                <a:lnTo>
                  <a:pt x="2522220" y="617220"/>
                </a:lnTo>
                <a:cubicBezTo>
                  <a:pt x="2522220" y="659304"/>
                  <a:pt x="2488104" y="693420"/>
                  <a:pt x="2446020" y="693420"/>
                </a:cubicBezTo>
                <a:lnTo>
                  <a:pt x="76200" y="693420"/>
                </a:lnTo>
                <a:cubicBezTo>
                  <a:pt x="34144" y="693420"/>
                  <a:pt x="0" y="659276"/>
                  <a:pt x="0" y="6172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01040" y="5139571"/>
            <a:ext cx="2343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Required Memory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01040" y="5329953"/>
            <a:ext cx="2381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16 TB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261360" y="5021461"/>
            <a:ext cx="2522220" cy="693420"/>
          </a:xfrm>
          <a:custGeom>
            <a:avLst/>
            <a:gdLst/>
            <a:ahLst/>
            <a:cxnLst/>
            <a:rect l="l" t="t" r="r" b="b"/>
            <a:pathLst>
              <a:path w="2522220" h="693420">
                <a:moveTo>
                  <a:pt x="76200" y="0"/>
                </a:moveTo>
                <a:lnTo>
                  <a:pt x="2446020" y="0"/>
                </a:lnTo>
                <a:cubicBezTo>
                  <a:pt x="2488104" y="0"/>
                  <a:pt x="2522220" y="34116"/>
                  <a:pt x="2522220" y="76200"/>
                </a:cubicBezTo>
                <a:lnTo>
                  <a:pt x="2522220" y="617220"/>
                </a:lnTo>
                <a:cubicBezTo>
                  <a:pt x="2522220" y="659304"/>
                  <a:pt x="2488104" y="693420"/>
                  <a:pt x="2446020" y="693420"/>
                </a:cubicBezTo>
                <a:lnTo>
                  <a:pt x="76200" y="693420"/>
                </a:lnTo>
                <a:cubicBezTo>
                  <a:pt x="34144" y="693420"/>
                  <a:pt x="0" y="659276"/>
                  <a:pt x="0" y="6172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3379470" y="5139571"/>
            <a:ext cx="2343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Available VRAM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379470" y="5329953"/>
            <a:ext cx="2381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2C55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24 GB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14110" y="1108591"/>
            <a:ext cx="5589270" cy="5132070"/>
          </a:xfrm>
          <a:custGeom>
            <a:avLst/>
            <a:gdLst/>
            <a:ahLst/>
            <a:cxnLst/>
            <a:rect l="l" t="t" r="r" b="b"/>
            <a:pathLst>
              <a:path w="5589270" h="5132070">
                <a:moveTo>
                  <a:pt x="114291" y="0"/>
                </a:moveTo>
                <a:lnTo>
                  <a:pt x="5474979" y="0"/>
                </a:lnTo>
                <a:cubicBezTo>
                  <a:pt x="5538100" y="0"/>
                  <a:pt x="5589270" y="51170"/>
                  <a:pt x="5589270" y="114291"/>
                </a:cubicBezTo>
                <a:lnTo>
                  <a:pt x="5589270" y="5017779"/>
                </a:lnTo>
                <a:cubicBezTo>
                  <a:pt x="5589270" y="5080900"/>
                  <a:pt x="5538100" y="5132070"/>
                  <a:pt x="5474979" y="5132070"/>
                </a:cubicBezTo>
                <a:lnTo>
                  <a:pt x="114291" y="5132070"/>
                </a:lnTo>
                <a:cubicBezTo>
                  <a:pt x="51170" y="5132070"/>
                  <a:pt x="0" y="5080900"/>
                  <a:pt x="0" y="5017779"/>
                </a:cubicBezTo>
                <a:lnTo>
                  <a:pt x="0" y="114291"/>
                </a:lnTo>
                <a:cubicBezTo>
                  <a:pt x="0" y="51170"/>
                  <a:pt x="51170" y="0"/>
                  <a:pt x="114291" y="0"/>
                </a:cubicBezTo>
                <a:close/>
              </a:path>
            </a:pathLst>
          </a:custGeom>
          <a:solidFill>
            <a:srgbClr val="262626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6446520" y="1360051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5" name="Text 23"/>
          <p:cNvSpPr/>
          <p:nvPr/>
        </p:nvSpPr>
        <p:spPr>
          <a:xfrm>
            <a:off x="6675120" y="1302901"/>
            <a:ext cx="1657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Critical Insight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408420" y="1722001"/>
            <a:ext cx="527685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 recognized that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quantum advantage doesn't require full state-vector simulation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. The key insight: use quantum circuits at a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safe scale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to generate high-quality seeds, then leverage classical GPU acceleration for refinement at scale.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12230" y="2868811"/>
            <a:ext cx="5198745" cy="1912620"/>
          </a:xfrm>
          <a:custGeom>
            <a:avLst/>
            <a:gdLst/>
            <a:ahLst/>
            <a:cxnLst/>
            <a:rect l="l" t="t" r="r" b="b"/>
            <a:pathLst>
              <a:path w="5198745" h="1912620">
                <a:moveTo>
                  <a:pt x="76199" y="0"/>
                </a:moveTo>
                <a:lnTo>
                  <a:pt x="5122546" y="0"/>
                </a:lnTo>
                <a:cubicBezTo>
                  <a:pt x="5164630" y="0"/>
                  <a:pt x="5198745" y="34115"/>
                  <a:pt x="5198745" y="76199"/>
                </a:cubicBezTo>
                <a:lnTo>
                  <a:pt x="5198745" y="1836421"/>
                </a:lnTo>
                <a:cubicBezTo>
                  <a:pt x="5198745" y="1878505"/>
                  <a:pt x="5164630" y="1912620"/>
                  <a:pt x="5122546" y="1912620"/>
                </a:cubicBezTo>
                <a:lnTo>
                  <a:pt x="76199" y="1912620"/>
                </a:lnTo>
                <a:cubicBezTo>
                  <a:pt x="34115" y="1912620"/>
                  <a:pt x="0" y="1878505"/>
                  <a:pt x="0" y="183642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6568440" y="3025021"/>
            <a:ext cx="2009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Memory Scaling Comparison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1281410" y="306312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14794" y="9525"/>
                  <a:pt x="19050" y="13781"/>
                  <a:pt x="19050" y="19050"/>
                </a:cubicBez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142875" y="123825"/>
                </a:lnTo>
                <a:cubicBezTo>
                  <a:pt x="148144" y="123825"/>
                  <a:pt x="152400" y="128081"/>
                  <a:pt x="152400" y="133350"/>
                </a:cubicBezTo>
                <a:cubicBezTo>
                  <a:pt x="152400" y="138619"/>
                  <a:pt x="148144" y="142875"/>
                  <a:pt x="142875" y="142875"/>
                </a:cubicBezTo>
                <a:lnTo>
                  <a:pt x="23813" y="142875"/>
                </a:lnTo>
                <a:cubicBezTo>
                  <a:pt x="10656" y="142875"/>
                  <a:pt x="0" y="132219"/>
                  <a:pt x="0" y="119062"/>
                </a:cubicBezTo>
                <a:lnTo>
                  <a:pt x="0" y="19050"/>
                </a:lnTo>
                <a:cubicBezTo>
                  <a:pt x="0" y="13781"/>
                  <a:pt x="4256" y="9525"/>
                  <a:pt x="9525" y="9525"/>
                </a:cubicBezTo>
                <a:close/>
                <a:moveTo>
                  <a:pt x="38100" y="28575"/>
                </a:moveTo>
                <a:cubicBezTo>
                  <a:pt x="38100" y="23306"/>
                  <a:pt x="42356" y="19050"/>
                  <a:pt x="47625" y="19050"/>
                </a:cubicBezTo>
                <a:lnTo>
                  <a:pt x="104775" y="19050"/>
                </a:lnTo>
                <a:cubicBezTo>
                  <a:pt x="110044" y="19050"/>
                  <a:pt x="114300" y="23306"/>
                  <a:pt x="114300" y="28575"/>
                </a:cubicBezTo>
                <a:cubicBezTo>
                  <a:pt x="114300" y="33844"/>
                  <a:pt x="110044" y="38100"/>
                  <a:pt x="104775" y="38100"/>
                </a:cubicBezTo>
                <a:lnTo>
                  <a:pt x="47625" y="38100"/>
                </a:lnTo>
                <a:cubicBezTo>
                  <a:pt x="42356" y="38100"/>
                  <a:pt x="38100" y="33844"/>
                  <a:pt x="38100" y="28575"/>
                </a:cubicBezTo>
                <a:close/>
                <a:moveTo>
                  <a:pt x="47625" y="52388"/>
                </a:moveTo>
                <a:lnTo>
                  <a:pt x="85725" y="52388"/>
                </a:lnTo>
                <a:cubicBezTo>
                  <a:pt x="90994" y="52388"/>
                  <a:pt x="95250" y="56644"/>
                  <a:pt x="95250" y="61912"/>
                </a:cubicBezTo>
                <a:cubicBezTo>
                  <a:pt x="95250" y="67181"/>
                  <a:pt x="90994" y="71438"/>
                  <a:pt x="85725" y="71438"/>
                </a:cubicBezTo>
                <a:lnTo>
                  <a:pt x="47625" y="71438"/>
                </a:lnTo>
                <a:cubicBezTo>
                  <a:pt x="42356" y="71438"/>
                  <a:pt x="38100" y="67181"/>
                  <a:pt x="38100" y="61912"/>
                </a:cubicBezTo>
                <a:cubicBezTo>
                  <a:pt x="38100" y="56644"/>
                  <a:pt x="42356" y="52388"/>
                  <a:pt x="47625" y="52388"/>
                </a:cubicBezTo>
                <a:close/>
                <a:moveTo>
                  <a:pt x="47625" y="85725"/>
                </a:moveTo>
                <a:lnTo>
                  <a:pt x="123825" y="85725"/>
                </a:lnTo>
                <a:cubicBezTo>
                  <a:pt x="129094" y="85725"/>
                  <a:pt x="133350" y="89981"/>
                  <a:pt x="133350" y="95250"/>
                </a:cubicBezTo>
                <a:cubicBezTo>
                  <a:pt x="133350" y="100519"/>
                  <a:pt x="129094" y="104775"/>
                  <a:pt x="123825" y="104775"/>
                </a:cubicBezTo>
                <a:lnTo>
                  <a:pt x="47625" y="104775"/>
                </a:lnTo>
                <a:cubicBezTo>
                  <a:pt x="42356" y="104775"/>
                  <a:pt x="38100" y="100519"/>
                  <a:pt x="38100" y="95250"/>
                </a:cubicBezTo>
                <a:cubicBezTo>
                  <a:pt x="38100" y="89981"/>
                  <a:pt x="42356" y="85725"/>
                  <a:pt x="47625" y="85725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0" name="Text 28"/>
          <p:cNvSpPr/>
          <p:nvPr/>
        </p:nvSpPr>
        <p:spPr>
          <a:xfrm>
            <a:off x="6568440" y="3367921"/>
            <a:ext cx="1371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Pure Quantum (N=40)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1086266" y="3367921"/>
            <a:ext cx="42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16 TB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568440" y="3596521"/>
            <a:ext cx="4886325" cy="114300"/>
          </a:xfrm>
          <a:custGeom>
            <a:avLst/>
            <a:gdLst/>
            <a:ahLst/>
            <a:cxnLst/>
            <a:rect l="l" t="t" r="r" b="b"/>
            <a:pathLst>
              <a:path w="4886325" h="114300">
                <a:moveTo>
                  <a:pt x="57150" y="0"/>
                </a:moveTo>
                <a:lnTo>
                  <a:pt x="4829175" y="0"/>
                </a:lnTo>
                <a:cubicBezTo>
                  <a:pt x="4860717" y="0"/>
                  <a:pt x="4886325" y="25608"/>
                  <a:pt x="4886325" y="57150"/>
                </a:cubicBezTo>
                <a:lnTo>
                  <a:pt x="4886325" y="57150"/>
                </a:lnTo>
                <a:cubicBezTo>
                  <a:pt x="4886325" y="88692"/>
                  <a:pt x="4860717" y="114300"/>
                  <a:pt x="4829175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333333"/>
          </a:solidFill>
          <a:ln/>
        </p:spPr>
      </p:sp>
      <p:sp>
        <p:nvSpPr>
          <p:cNvPr id="33" name="Shape 31"/>
          <p:cNvSpPr/>
          <p:nvPr/>
        </p:nvSpPr>
        <p:spPr>
          <a:xfrm>
            <a:off x="6568440" y="3596521"/>
            <a:ext cx="4886325" cy="114300"/>
          </a:xfrm>
          <a:custGeom>
            <a:avLst/>
            <a:gdLst/>
            <a:ahLst/>
            <a:cxnLst/>
            <a:rect l="l" t="t" r="r" b="b"/>
            <a:pathLst>
              <a:path w="4886325" h="114300">
                <a:moveTo>
                  <a:pt x="0" y="0"/>
                </a:moveTo>
                <a:lnTo>
                  <a:pt x="4886325" y="0"/>
                </a:lnTo>
                <a:lnTo>
                  <a:pt x="4886325" y="114300"/>
                </a:lnTo>
                <a:lnTo>
                  <a:pt x="0" y="1143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F59E0B"/>
              </a:gs>
              <a:gs pos="100000">
                <a:srgbClr val="DC2626"/>
              </a:gs>
            </a:gsLst>
            <a:lin ang="0" scaled="1"/>
          </a:gradFill>
          <a:ln/>
        </p:spPr>
      </p:sp>
      <p:sp>
        <p:nvSpPr>
          <p:cNvPr id="34" name="Text 32"/>
          <p:cNvSpPr/>
          <p:nvPr/>
        </p:nvSpPr>
        <p:spPr>
          <a:xfrm>
            <a:off x="6568440" y="3825121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Hybrid Quantum (N=20)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1086266" y="3825121"/>
            <a:ext cx="42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366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16 MB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568440" y="4053721"/>
            <a:ext cx="4886325" cy="114300"/>
          </a:xfrm>
          <a:custGeom>
            <a:avLst/>
            <a:gdLst/>
            <a:ahLst/>
            <a:cxnLst/>
            <a:rect l="l" t="t" r="r" b="b"/>
            <a:pathLst>
              <a:path w="4886325" h="114300">
                <a:moveTo>
                  <a:pt x="57150" y="0"/>
                </a:moveTo>
                <a:lnTo>
                  <a:pt x="4829175" y="0"/>
                </a:lnTo>
                <a:cubicBezTo>
                  <a:pt x="4860717" y="0"/>
                  <a:pt x="4886325" y="25608"/>
                  <a:pt x="4886325" y="57150"/>
                </a:cubicBezTo>
                <a:lnTo>
                  <a:pt x="4886325" y="57150"/>
                </a:lnTo>
                <a:cubicBezTo>
                  <a:pt x="4886325" y="88692"/>
                  <a:pt x="4860717" y="114300"/>
                  <a:pt x="4829175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333333"/>
          </a:solidFill>
          <a:ln/>
        </p:spPr>
      </p:sp>
      <p:sp>
        <p:nvSpPr>
          <p:cNvPr id="37" name="Shape 35"/>
          <p:cNvSpPr/>
          <p:nvPr/>
        </p:nvSpPr>
        <p:spPr>
          <a:xfrm>
            <a:off x="6568440" y="4053721"/>
            <a:ext cx="9525" cy="114300"/>
          </a:xfrm>
          <a:custGeom>
            <a:avLst/>
            <a:gdLst/>
            <a:ahLst/>
            <a:cxnLst/>
            <a:rect l="l" t="t" r="r" b="b"/>
            <a:pathLst>
              <a:path w="9525" h="114300">
                <a:moveTo>
                  <a:pt x="0" y="0"/>
                </a:moveTo>
                <a:lnTo>
                  <a:pt x="9525" y="0"/>
                </a:lnTo>
                <a:lnTo>
                  <a:pt x="9525" y="114300"/>
                </a:lnTo>
                <a:lnTo>
                  <a:pt x="0" y="1143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6366F1"/>
              </a:gs>
              <a:gs pos="100000">
                <a:srgbClr val="8B5CF6"/>
              </a:gs>
            </a:gsLst>
            <a:lin ang="0" scaled="1"/>
          </a:gradFill>
          <a:ln/>
        </p:spPr>
      </p:sp>
      <p:sp>
        <p:nvSpPr>
          <p:cNvPr id="38" name="Text 36"/>
          <p:cNvSpPr/>
          <p:nvPr/>
        </p:nvSpPr>
        <p:spPr>
          <a:xfrm>
            <a:off x="6568440" y="428232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Classical Refinement (N=40)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086266" y="4282321"/>
            <a:ext cx="42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~2 GB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568440" y="4510921"/>
            <a:ext cx="4886325" cy="114300"/>
          </a:xfrm>
          <a:custGeom>
            <a:avLst/>
            <a:gdLst/>
            <a:ahLst/>
            <a:cxnLst/>
            <a:rect l="l" t="t" r="r" b="b"/>
            <a:pathLst>
              <a:path w="4886325" h="114300">
                <a:moveTo>
                  <a:pt x="57150" y="0"/>
                </a:moveTo>
                <a:lnTo>
                  <a:pt x="4829175" y="0"/>
                </a:lnTo>
                <a:cubicBezTo>
                  <a:pt x="4860717" y="0"/>
                  <a:pt x="4886325" y="25608"/>
                  <a:pt x="4886325" y="57150"/>
                </a:cubicBezTo>
                <a:lnTo>
                  <a:pt x="4886325" y="57150"/>
                </a:lnTo>
                <a:cubicBezTo>
                  <a:pt x="4886325" y="88692"/>
                  <a:pt x="4860717" y="114300"/>
                  <a:pt x="4829175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333333"/>
          </a:solidFill>
          <a:ln/>
        </p:spPr>
      </p:sp>
      <p:sp>
        <p:nvSpPr>
          <p:cNvPr id="41" name="Shape 39"/>
          <p:cNvSpPr/>
          <p:nvPr/>
        </p:nvSpPr>
        <p:spPr>
          <a:xfrm>
            <a:off x="6568440" y="4510921"/>
            <a:ext cx="595" cy="114300"/>
          </a:xfrm>
          <a:custGeom>
            <a:avLst/>
            <a:gdLst/>
            <a:ahLst/>
            <a:cxnLst/>
            <a:rect l="l" t="t" r="r" b="b"/>
            <a:pathLst>
              <a:path w="595" h="114300">
                <a:moveTo>
                  <a:pt x="0" y="0"/>
                </a:moveTo>
                <a:lnTo>
                  <a:pt x="595" y="0"/>
                </a:lnTo>
                <a:lnTo>
                  <a:pt x="595" y="114300"/>
                </a:lnTo>
                <a:lnTo>
                  <a:pt x="0" y="1143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22C55E"/>
              </a:gs>
              <a:gs pos="100000">
                <a:srgbClr val="10B981"/>
              </a:gs>
            </a:gsLst>
            <a:lin ang="0" scaled="1"/>
          </a:gradFill>
          <a:ln/>
        </p:spPr>
      </p:sp>
      <p:sp>
        <p:nvSpPr>
          <p:cNvPr id="42" name="Shape 40"/>
          <p:cNvSpPr/>
          <p:nvPr/>
        </p:nvSpPr>
        <p:spPr>
          <a:xfrm>
            <a:off x="6412230" y="5543431"/>
            <a:ext cx="5198745" cy="502920"/>
          </a:xfrm>
          <a:custGeom>
            <a:avLst/>
            <a:gdLst/>
            <a:ahLst/>
            <a:cxnLst/>
            <a:rect l="l" t="t" r="r" b="b"/>
            <a:pathLst>
              <a:path w="5198745" h="502920">
                <a:moveTo>
                  <a:pt x="76202" y="0"/>
                </a:moveTo>
                <a:lnTo>
                  <a:pt x="5122543" y="0"/>
                </a:lnTo>
                <a:cubicBezTo>
                  <a:pt x="5164628" y="0"/>
                  <a:pt x="5198745" y="34117"/>
                  <a:pt x="5198745" y="76202"/>
                </a:cubicBezTo>
                <a:lnTo>
                  <a:pt x="5198745" y="426718"/>
                </a:lnTo>
                <a:cubicBezTo>
                  <a:pt x="5198745" y="468803"/>
                  <a:pt x="5164628" y="502920"/>
                  <a:pt x="5122543" y="502920"/>
                </a:cubicBezTo>
                <a:lnTo>
                  <a:pt x="76202" y="502920"/>
                </a:lnTo>
                <a:cubicBezTo>
                  <a:pt x="34117" y="502920"/>
                  <a:pt x="0" y="468803"/>
                  <a:pt x="0" y="4267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6366F1">
              <a:alpha val="10196"/>
            </a:srgbClr>
          </a:solidFill>
          <a:ln w="10160">
            <a:solidFill>
              <a:srgbClr val="6366F1">
                <a:alpha val="3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6587490" y="573012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4" name="Text 42"/>
          <p:cNvSpPr/>
          <p:nvPr/>
        </p:nvSpPr>
        <p:spPr>
          <a:xfrm>
            <a:off x="6797040" y="5699642"/>
            <a:ext cx="4724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Pivot: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From pure quantum to hybrid quantum-classical architecture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4810" y="460891"/>
            <a:ext cx="369570" cy="369570"/>
          </a:xfrm>
          <a:custGeom>
            <a:avLst/>
            <a:gdLst/>
            <a:ahLst/>
            <a:cxnLst/>
            <a:rect l="l" t="t" r="r" b="b"/>
            <a:pathLst>
              <a:path w="369570" h="369570">
                <a:moveTo>
                  <a:pt x="76202" y="0"/>
                </a:moveTo>
                <a:lnTo>
                  <a:pt x="293368" y="0"/>
                </a:lnTo>
                <a:cubicBezTo>
                  <a:pt x="335453" y="0"/>
                  <a:pt x="369570" y="34117"/>
                  <a:pt x="369570" y="76202"/>
                </a:cubicBezTo>
                <a:lnTo>
                  <a:pt x="369570" y="293368"/>
                </a:lnTo>
                <a:cubicBezTo>
                  <a:pt x="369570" y="335453"/>
                  <a:pt x="335453" y="369570"/>
                  <a:pt x="293368" y="369570"/>
                </a:cubicBezTo>
                <a:lnTo>
                  <a:pt x="76202" y="369570"/>
                </a:lnTo>
                <a:cubicBezTo>
                  <a:pt x="34117" y="369570"/>
                  <a:pt x="0" y="335453"/>
                  <a:pt x="0" y="29336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 w="1016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66725" y="561856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39270" y="70489"/>
                </a:moveTo>
                <a:cubicBezTo>
                  <a:pt x="143355" y="69384"/>
                  <a:pt x="147641" y="71326"/>
                  <a:pt x="149483" y="75110"/>
                </a:cubicBezTo>
                <a:lnTo>
                  <a:pt x="155711" y="87701"/>
                </a:lnTo>
                <a:cubicBezTo>
                  <a:pt x="159161" y="88170"/>
                  <a:pt x="162543" y="89107"/>
                  <a:pt x="165724" y="90413"/>
                </a:cubicBezTo>
                <a:lnTo>
                  <a:pt x="177444" y="82611"/>
                </a:lnTo>
                <a:cubicBezTo>
                  <a:pt x="180960" y="80267"/>
                  <a:pt x="185615" y="80736"/>
                  <a:pt x="188595" y="83716"/>
                </a:cubicBezTo>
                <a:lnTo>
                  <a:pt x="195024" y="90145"/>
                </a:lnTo>
                <a:cubicBezTo>
                  <a:pt x="198005" y="93125"/>
                  <a:pt x="198473" y="97814"/>
                  <a:pt x="196129" y="101296"/>
                </a:cubicBezTo>
                <a:lnTo>
                  <a:pt x="188327" y="112983"/>
                </a:lnTo>
                <a:cubicBezTo>
                  <a:pt x="188963" y="114557"/>
                  <a:pt x="189533" y="116198"/>
                  <a:pt x="190001" y="117905"/>
                </a:cubicBezTo>
                <a:cubicBezTo>
                  <a:pt x="190470" y="119613"/>
                  <a:pt x="190772" y="121287"/>
                  <a:pt x="191006" y="122995"/>
                </a:cubicBezTo>
                <a:lnTo>
                  <a:pt x="203630" y="129224"/>
                </a:lnTo>
                <a:cubicBezTo>
                  <a:pt x="207414" y="131099"/>
                  <a:pt x="209357" y="135385"/>
                  <a:pt x="208251" y="139437"/>
                </a:cubicBezTo>
                <a:lnTo>
                  <a:pt x="205907" y="148210"/>
                </a:lnTo>
                <a:cubicBezTo>
                  <a:pt x="204802" y="152262"/>
                  <a:pt x="201018" y="155008"/>
                  <a:pt x="196799" y="154740"/>
                </a:cubicBezTo>
                <a:lnTo>
                  <a:pt x="182735" y="153836"/>
                </a:lnTo>
                <a:cubicBezTo>
                  <a:pt x="180625" y="156549"/>
                  <a:pt x="178181" y="159060"/>
                  <a:pt x="175401" y="161203"/>
                </a:cubicBezTo>
                <a:lnTo>
                  <a:pt x="176306" y="175234"/>
                </a:lnTo>
                <a:cubicBezTo>
                  <a:pt x="176573" y="179453"/>
                  <a:pt x="173828" y="183271"/>
                  <a:pt x="169776" y="184342"/>
                </a:cubicBezTo>
                <a:lnTo>
                  <a:pt x="161002" y="186686"/>
                </a:lnTo>
                <a:cubicBezTo>
                  <a:pt x="156917" y="187791"/>
                  <a:pt x="152664" y="185849"/>
                  <a:pt x="150789" y="182065"/>
                </a:cubicBezTo>
                <a:lnTo>
                  <a:pt x="144560" y="169474"/>
                </a:lnTo>
                <a:cubicBezTo>
                  <a:pt x="141111" y="169005"/>
                  <a:pt x="137729" y="168068"/>
                  <a:pt x="134548" y="166762"/>
                </a:cubicBezTo>
                <a:lnTo>
                  <a:pt x="122828" y="174564"/>
                </a:lnTo>
                <a:cubicBezTo>
                  <a:pt x="119312" y="176908"/>
                  <a:pt x="114657" y="176439"/>
                  <a:pt x="111677" y="173459"/>
                </a:cubicBezTo>
                <a:lnTo>
                  <a:pt x="105248" y="167030"/>
                </a:lnTo>
                <a:cubicBezTo>
                  <a:pt x="102267" y="164050"/>
                  <a:pt x="101798" y="159395"/>
                  <a:pt x="104142" y="155879"/>
                </a:cubicBezTo>
                <a:lnTo>
                  <a:pt x="111945" y="144159"/>
                </a:lnTo>
                <a:cubicBezTo>
                  <a:pt x="111309" y="142585"/>
                  <a:pt x="110739" y="140944"/>
                  <a:pt x="110270" y="139236"/>
                </a:cubicBezTo>
                <a:cubicBezTo>
                  <a:pt x="109802" y="137528"/>
                  <a:pt x="109500" y="135821"/>
                  <a:pt x="109266" y="134146"/>
                </a:cubicBezTo>
                <a:lnTo>
                  <a:pt x="96642" y="127918"/>
                </a:lnTo>
                <a:cubicBezTo>
                  <a:pt x="92858" y="126043"/>
                  <a:pt x="90949" y="121756"/>
                  <a:pt x="92020" y="117704"/>
                </a:cubicBezTo>
                <a:lnTo>
                  <a:pt x="94364" y="108931"/>
                </a:lnTo>
                <a:cubicBezTo>
                  <a:pt x="95470" y="104879"/>
                  <a:pt x="99253" y="102133"/>
                  <a:pt x="103473" y="102401"/>
                </a:cubicBezTo>
                <a:lnTo>
                  <a:pt x="117504" y="103305"/>
                </a:lnTo>
                <a:cubicBezTo>
                  <a:pt x="119613" y="100593"/>
                  <a:pt x="122058" y="98081"/>
                  <a:pt x="124837" y="95938"/>
                </a:cubicBezTo>
                <a:lnTo>
                  <a:pt x="123933" y="81941"/>
                </a:lnTo>
                <a:cubicBezTo>
                  <a:pt x="123665" y="77722"/>
                  <a:pt x="126411" y="73904"/>
                  <a:pt x="130463" y="72833"/>
                </a:cubicBezTo>
                <a:lnTo>
                  <a:pt x="139236" y="70489"/>
                </a:lnTo>
                <a:close/>
                <a:moveTo>
                  <a:pt x="150153" y="113854"/>
                </a:moveTo>
                <a:cubicBezTo>
                  <a:pt x="142021" y="113863"/>
                  <a:pt x="135426" y="120472"/>
                  <a:pt x="135435" y="128604"/>
                </a:cubicBezTo>
                <a:cubicBezTo>
                  <a:pt x="135445" y="136736"/>
                  <a:pt x="142054" y="143331"/>
                  <a:pt x="150186" y="143321"/>
                </a:cubicBezTo>
                <a:cubicBezTo>
                  <a:pt x="158318" y="143312"/>
                  <a:pt x="164913" y="136703"/>
                  <a:pt x="164903" y="128571"/>
                </a:cubicBezTo>
                <a:cubicBezTo>
                  <a:pt x="164894" y="120439"/>
                  <a:pt x="158285" y="113844"/>
                  <a:pt x="150153" y="113854"/>
                </a:cubicBezTo>
                <a:close/>
                <a:moveTo>
                  <a:pt x="75311" y="-15236"/>
                </a:moveTo>
                <a:lnTo>
                  <a:pt x="84084" y="-12892"/>
                </a:lnTo>
                <a:cubicBezTo>
                  <a:pt x="88136" y="-11787"/>
                  <a:pt x="90882" y="-7970"/>
                  <a:pt x="90614" y="-3784"/>
                </a:cubicBezTo>
                <a:lnTo>
                  <a:pt x="89710" y="10213"/>
                </a:lnTo>
                <a:cubicBezTo>
                  <a:pt x="92489" y="12356"/>
                  <a:pt x="94934" y="14834"/>
                  <a:pt x="97043" y="17580"/>
                </a:cubicBezTo>
                <a:lnTo>
                  <a:pt x="111108" y="16676"/>
                </a:lnTo>
                <a:cubicBezTo>
                  <a:pt x="115293" y="16408"/>
                  <a:pt x="119111" y="19154"/>
                  <a:pt x="120216" y="23206"/>
                </a:cubicBezTo>
                <a:lnTo>
                  <a:pt x="122560" y="31979"/>
                </a:lnTo>
                <a:cubicBezTo>
                  <a:pt x="123632" y="36031"/>
                  <a:pt x="121723" y="40318"/>
                  <a:pt x="117939" y="42193"/>
                </a:cubicBezTo>
                <a:lnTo>
                  <a:pt x="105315" y="48421"/>
                </a:lnTo>
                <a:cubicBezTo>
                  <a:pt x="105080" y="50129"/>
                  <a:pt x="104745" y="51837"/>
                  <a:pt x="104310" y="53511"/>
                </a:cubicBezTo>
                <a:cubicBezTo>
                  <a:pt x="103875" y="55185"/>
                  <a:pt x="103272" y="56860"/>
                  <a:pt x="102636" y="58434"/>
                </a:cubicBezTo>
                <a:lnTo>
                  <a:pt x="110438" y="70154"/>
                </a:lnTo>
                <a:cubicBezTo>
                  <a:pt x="112782" y="73670"/>
                  <a:pt x="112313" y="78325"/>
                  <a:pt x="109333" y="81305"/>
                </a:cubicBezTo>
                <a:lnTo>
                  <a:pt x="102903" y="87734"/>
                </a:lnTo>
                <a:cubicBezTo>
                  <a:pt x="99923" y="90714"/>
                  <a:pt x="95269" y="91183"/>
                  <a:pt x="91753" y="88839"/>
                </a:cubicBezTo>
                <a:lnTo>
                  <a:pt x="80032" y="81037"/>
                </a:lnTo>
                <a:cubicBezTo>
                  <a:pt x="76851" y="82343"/>
                  <a:pt x="73469" y="83280"/>
                  <a:pt x="70020" y="83749"/>
                </a:cubicBezTo>
                <a:lnTo>
                  <a:pt x="63791" y="96340"/>
                </a:lnTo>
                <a:cubicBezTo>
                  <a:pt x="61916" y="100124"/>
                  <a:pt x="57630" y="102033"/>
                  <a:pt x="53578" y="100961"/>
                </a:cubicBezTo>
                <a:lnTo>
                  <a:pt x="44805" y="98617"/>
                </a:lnTo>
                <a:cubicBezTo>
                  <a:pt x="40719" y="97512"/>
                  <a:pt x="38007" y="93695"/>
                  <a:pt x="38275" y="89509"/>
                </a:cubicBezTo>
                <a:lnTo>
                  <a:pt x="39179" y="75478"/>
                </a:lnTo>
                <a:cubicBezTo>
                  <a:pt x="36400" y="73335"/>
                  <a:pt x="33955" y="70857"/>
                  <a:pt x="31845" y="68111"/>
                </a:cubicBezTo>
                <a:lnTo>
                  <a:pt x="17781" y="69015"/>
                </a:lnTo>
                <a:cubicBezTo>
                  <a:pt x="13595" y="69283"/>
                  <a:pt x="9778" y="66537"/>
                  <a:pt x="8673" y="62485"/>
                </a:cubicBezTo>
                <a:lnTo>
                  <a:pt x="6329" y="53712"/>
                </a:lnTo>
                <a:cubicBezTo>
                  <a:pt x="5257" y="49660"/>
                  <a:pt x="7166" y="45374"/>
                  <a:pt x="10950" y="43499"/>
                </a:cubicBezTo>
                <a:lnTo>
                  <a:pt x="23574" y="37270"/>
                </a:lnTo>
                <a:cubicBezTo>
                  <a:pt x="23809" y="35562"/>
                  <a:pt x="24144" y="33888"/>
                  <a:pt x="24579" y="32180"/>
                </a:cubicBezTo>
                <a:cubicBezTo>
                  <a:pt x="25048" y="30473"/>
                  <a:pt x="25584" y="28832"/>
                  <a:pt x="26253" y="27258"/>
                </a:cubicBezTo>
                <a:lnTo>
                  <a:pt x="18451" y="15571"/>
                </a:lnTo>
                <a:cubicBezTo>
                  <a:pt x="16107" y="12055"/>
                  <a:pt x="16576" y="7400"/>
                  <a:pt x="19556" y="4420"/>
                </a:cubicBezTo>
                <a:lnTo>
                  <a:pt x="25985" y="-2009"/>
                </a:lnTo>
                <a:cubicBezTo>
                  <a:pt x="28966" y="-4989"/>
                  <a:pt x="33620" y="-5458"/>
                  <a:pt x="37136" y="-3114"/>
                </a:cubicBezTo>
                <a:lnTo>
                  <a:pt x="48857" y="4688"/>
                </a:lnTo>
                <a:cubicBezTo>
                  <a:pt x="52038" y="3382"/>
                  <a:pt x="55420" y="2445"/>
                  <a:pt x="58869" y="1976"/>
                </a:cubicBezTo>
                <a:lnTo>
                  <a:pt x="65097" y="-10615"/>
                </a:lnTo>
                <a:cubicBezTo>
                  <a:pt x="66973" y="-14399"/>
                  <a:pt x="71225" y="-16308"/>
                  <a:pt x="75311" y="-15236"/>
                </a:cubicBezTo>
                <a:close/>
                <a:moveTo>
                  <a:pt x="64428" y="28129"/>
                </a:moveTo>
                <a:cubicBezTo>
                  <a:pt x="56296" y="28129"/>
                  <a:pt x="49694" y="34731"/>
                  <a:pt x="49694" y="42863"/>
                </a:cubicBezTo>
                <a:cubicBezTo>
                  <a:pt x="49694" y="50994"/>
                  <a:pt x="56296" y="57596"/>
                  <a:pt x="64428" y="57596"/>
                </a:cubicBezTo>
                <a:cubicBezTo>
                  <a:pt x="72560" y="57596"/>
                  <a:pt x="79162" y="50994"/>
                  <a:pt x="79162" y="42863"/>
                </a:cubicBezTo>
                <a:cubicBezTo>
                  <a:pt x="79162" y="34731"/>
                  <a:pt x="72560" y="28129"/>
                  <a:pt x="64428" y="2812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" name="Text 2"/>
          <p:cNvSpPr/>
          <p:nvPr/>
        </p:nvSpPr>
        <p:spPr>
          <a:xfrm>
            <a:off x="876300" y="381000"/>
            <a:ext cx="40767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Architecture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76300" y="533281"/>
            <a:ext cx="4191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Hybrid Variational Seeding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810" y="1108591"/>
            <a:ext cx="3703320" cy="2122170"/>
          </a:xfrm>
          <a:custGeom>
            <a:avLst/>
            <a:gdLst/>
            <a:ahLst/>
            <a:cxnLst/>
            <a:rect l="l" t="t" r="r" b="b"/>
            <a:pathLst>
              <a:path w="3703320" h="2122170">
                <a:moveTo>
                  <a:pt x="114300" y="0"/>
                </a:moveTo>
                <a:lnTo>
                  <a:pt x="3589020" y="0"/>
                </a:lnTo>
                <a:cubicBezTo>
                  <a:pt x="3652146" y="0"/>
                  <a:pt x="3703320" y="51174"/>
                  <a:pt x="3703320" y="114300"/>
                </a:cubicBezTo>
                <a:lnTo>
                  <a:pt x="3703320" y="2007870"/>
                </a:lnTo>
                <a:cubicBezTo>
                  <a:pt x="3703320" y="2070954"/>
                  <a:pt x="3652104" y="2122170"/>
                  <a:pt x="3589020" y="2122170"/>
                </a:cubicBezTo>
                <a:lnTo>
                  <a:pt x="114300" y="2122170"/>
                </a:lnTo>
                <a:cubicBezTo>
                  <a:pt x="51174" y="2122170"/>
                  <a:pt x="0" y="2070996"/>
                  <a:pt x="0" y="20078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62626"/>
          </a:solidFill>
          <a:ln w="1016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79120" y="130290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545782" y="1302901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60120" y="1321951"/>
            <a:ext cx="1209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Quantum Seed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9120" y="1722001"/>
            <a:ext cx="3390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Execute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CUDA-Q circuit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at safe N=20 scale to generate high-probability bitstrings.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82930" y="2335411"/>
            <a:ext cx="3303270" cy="693420"/>
          </a:xfrm>
          <a:custGeom>
            <a:avLst/>
            <a:gdLst/>
            <a:ahLst/>
            <a:cxnLst/>
            <a:rect l="l" t="t" r="r" b="b"/>
            <a:pathLst>
              <a:path w="3303270" h="693420">
                <a:moveTo>
                  <a:pt x="76200" y="0"/>
                </a:moveTo>
                <a:lnTo>
                  <a:pt x="3227070" y="0"/>
                </a:lnTo>
                <a:cubicBezTo>
                  <a:pt x="3269154" y="0"/>
                  <a:pt x="3303270" y="34116"/>
                  <a:pt x="3303270" y="76200"/>
                </a:cubicBezTo>
                <a:lnTo>
                  <a:pt x="3303270" y="617220"/>
                </a:lnTo>
                <a:cubicBezTo>
                  <a:pt x="3303270" y="659304"/>
                  <a:pt x="3269154" y="693420"/>
                  <a:pt x="3227070" y="693420"/>
                </a:cubicBezTo>
                <a:lnTo>
                  <a:pt x="76200" y="693420"/>
                </a:lnTo>
                <a:cubicBezTo>
                  <a:pt x="34144" y="693420"/>
                  <a:pt x="0" y="659276"/>
                  <a:pt x="0" y="6172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01040" y="2453521"/>
            <a:ext cx="31242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State Space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1040" y="2643903"/>
            <a:ext cx="3162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6366F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pPr>
              <a:lnSpc>
                <a:spcPct val="120000"/>
              </a:lnSpc>
            </a:pPr>
            <a:r>
              <a:rPr lang="en-US" sz="1125" dirty="0">
                <a:solidFill>
                  <a:srgbClr val="6366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</a:t>
            </a:r>
            <a:pPr>
              <a:lnSpc>
                <a:spcPct val="120000"/>
              </a:lnSpc>
            </a:pPr>
            <a:r>
              <a:rPr lang="en-US" sz="1500" dirty="0">
                <a:solidFill>
                  <a:srgbClr val="6366F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= 1M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45531" y="1108591"/>
            <a:ext cx="3703320" cy="2122170"/>
          </a:xfrm>
          <a:custGeom>
            <a:avLst/>
            <a:gdLst/>
            <a:ahLst/>
            <a:cxnLst/>
            <a:rect l="l" t="t" r="r" b="b"/>
            <a:pathLst>
              <a:path w="3703320" h="2122170">
                <a:moveTo>
                  <a:pt x="114300" y="0"/>
                </a:moveTo>
                <a:lnTo>
                  <a:pt x="3589020" y="0"/>
                </a:lnTo>
                <a:cubicBezTo>
                  <a:pt x="3652146" y="0"/>
                  <a:pt x="3703320" y="51174"/>
                  <a:pt x="3703320" y="114300"/>
                </a:cubicBezTo>
                <a:lnTo>
                  <a:pt x="3703320" y="2007870"/>
                </a:lnTo>
                <a:cubicBezTo>
                  <a:pt x="3703320" y="2070954"/>
                  <a:pt x="3652104" y="2122170"/>
                  <a:pt x="3589020" y="2122170"/>
                </a:cubicBezTo>
                <a:lnTo>
                  <a:pt x="114300" y="2122170"/>
                </a:lnTo>
                <a:cubicBezTo>
                  <a:pt x="51174" y="2122170"/>
                  <a:pt x="0" y="2070996"/>
                  <a:pt x="0" y="20078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62626"/>
          </a:solidFill>
          <a:ln w="1016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4439841" y="130290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4406503" y="1302901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22C55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820841" y="1321951"/>
            <a:ext cx="866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Expansion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39841" y="1722001"/>
            <a:ext cx="3390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Expand quantum seeds from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22C55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N=20 to N=40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using pattern replication and heuristics.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443651" y="2335411"/>
            <a:ext cx="3303270" cy="693420"/>
          </a:xfrm>
          <a:custGeom>
            <a:avLst/>
            <a:gdLst/>
            <a:ahLst/>
            <a:cxnLst/>
            <a:rect l="l" t="t" r="r" b="b"/>
            <a:pathLst>
              <a:path w="3303270" h="693420">
                <a:moveTo>
                  <a:pt x="76200" y="0"/>
                </a:moveTo>
                <a:lnTo>
                  <a:pt x="3227070" y="0"/>
                </a:lnTo>
                <a:cubicBezTo>
                  <a:pt x="3269154" y="0"/>
                  <a:pt x="3303270" y="34116"/>
                  <a:pt x="3303270" y="76200"/>
                </a:cubicBezTo>
                <a:lnTo>
                  <a:pt x="3303270" y="617220"/>
                </a:lnTo>
                <a:cubicBezTo>
                  <a:pt x="3303270" y="659304"/>
                  <a:pt x="3269154" y="693420"/>
                  <a:pt x="3227070" y="693420"/>
                </a:cubicBezTo>
                <a:lnTo>
                  <a:pt x="76200" y="693420"/>
                </a:lnTo>
                <a:cubicBezTo>
                  <a:pt x="34144" y="693420"/>
                  <a:pt x="0" y="659276"/>
                  <a:pt x="0" y="6172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4561761" y="2453521"/>
            <a:ext cx="31242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Scale Factor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561761" y="2643903"/>
            <a:ext cx="3162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22C5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pPr>
              <a:lnSpc>
                <a:spcPct val="120000"/>
              </a:lnSpc>
            </a:pPr>
            <a:r>
              <a:rPr lang="en-US" sz="1125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</a:t>
            </a:r>
            <a:pPr>
              <a:lnSpc>
                <a:spcPct val="120000"/>
              </a:lnSpc>
            </a:pPr>
            <a:r>
              <a:rPr lang="en-US" sz="1500" dirty="0">
                <a:solidFill>
                  <a:srgbClr val="22C5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×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106371" y="1108591"/>
            <a:ext cx="3703320" cy="2122170"/>
          </a:xfrm>
          <a:custGeom>
            <a:avLst/>
            <a:gdLst/>
            <a:ahLst/>
            <a:cxnLst/>
            <a:rect l="l" t="t" r="r" b="b"/>
            <a:pathLst>
              <a:path w="3703320" h="2122170">
                <a:moveTo>
                  <a:pt x="114300" y="0"/>
                </a:moveTo>
                <a:lnTo>
                  <a:pt x="3589020" y="0"/>
                </a:lnTo>
                <a:cubicBezTo>
                  <a:pt x="3652146" y="0"/>
                  <a:pt x="3703320" y="51174"/>
                  <a:pt x="3703320" y="114300"/>
                </a:cubicBezTo>
                <a:lnTo>
                  <a:pt x="3703320" y="2007870"/>
                </a:lnTo>
                <a:cubicBezTo>
                  <a:pt x="3703320" y="2070954"/>
                  <a:pt x="3652104" y="2122170"/>
                  <a:pt x="3589020" y="2122170"/>
                </a:cubicBezTo>
                <a:lnTo>
                  <a:pt x="114300" y="2122170"/>
                </a:lnTo>
                <a:cubicBezTo>
                  <a:pt x="51174" y="2122170"/>
                  <a:pt x="0" y="2070996"/>
                  <a:pt x="0" y="20078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62626"/>
          </a:solidFill>
          <a:ln w="1016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8300681" y="130290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8267343" y="1302901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681681" y="1321951"/>
            <a:ext cx="1343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GPU Refinement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00681" y="1722001"/>
            <a:ext cx="3390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Apply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CuPy-accelerated Tabu Search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for local optimization at full scale.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304491" y="2335411"/>
            <a:ext cx="3303270" cy="693420"/>
          </a:xfrm>
          <a:custGeom>
            <a:avLst/>
            <a:gdLst/>
            <a:ahLst/>
            <a:cxnLst/>
            <a:rect l="l" t="t" r="r" b="b"/>
            <a:pathLst>
              <a:path w="3303270" h="693420">
                <a:moveTo>
                  <a:pt x="76200" y="0"/>
                </a:moveTo>
                <a:lnTo>
                  <a:pt x="3227070" y="0"/>
                </a:lnTo>
                <a:cubicBezTo>
                  <a:pt x="3269154" y="0"/>
                  <a:pt x="3303270" y="34116"/>
                  <a:pt x="3303270" y="76200"/>
                </a:cubicBezTo>
                <a:lnTo>
                  <a:pt x="3303270" y="617220"/>
                </a:lnTo>
                <a:cubicBezTo>
                  <a:pt x="3303270" y="659304"/>
                  <a:pt x="3269154" y="693420"/>
                  <a:pt x="3227070" y="693420"/>
                </a:cubicBezTo>
                <a:lnTo>
                  <a:pt x="76200" y="693420"/>
                </a:lnTo>
                <a:cubicBezTo>
                  <a:pt x="34144" y="693420"/>
                  <a:pt x="0" y="659276"/>
                  <a:pt x="0" y="6172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8422600" y="2453521"/>
            <a:ext cx="31242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Iterations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422600" y="2643903"/>
            <a:ext cx="3162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59E0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5,000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4810" y="3386852"/>
            <a:ext cx="11418570" cy="2960370"/>
          </a:xfrm>
          <a:custGeom>
            <a:avLst/>
            <a:gdLst/>
            <a:ahLst/>
            <a:cxnLst/>
            <a:rect l="l" t="t" r="r" b="b"/>
            <a:pathLst>
              <a:path w="11418570" h="2960370">
                <a:moveTo>
                  <a:pt x="114300" y="0"/>
                </a:moveTo>
                <a:lnTo>
                  <a:pt x="11304270" y="0"/>
                </a:lnTo>
                <a:cubicBezTo>
                  <a:pt x="11367396" y="0"/>
                  <a:pt x="11418570" y="51174"/>
                  <a:pt x="11418570" y="114300"/>
                </a:cubicBezTo>
                <a:lnTo>
                  <a:pt x="11418570" y="2846070"/>
                </a:lnTo>
                <a:cubicBezTo>
                  <a:pt x="11418570" y="2909196"/>
                  <a:pt x="11367396" y="2960370"/>
                  <a:pt x="11304270" y="2960370"/>
                </a:cubicBezTo>
                <a:lnTo>
                  <a:pt x="114300" y="2960370"/>
                </a:lnTo>
                <a:cubicBezTo>
                  <a:pt x="51174" y="2960370"/>
                  <a:pt x="0" y="2909196"/>
                  <a:pt x="0" y="28460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62626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598170" y="363831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23813"/>
                </a:moveTo>
                <a:cubicBezTo>
                  <a:pt x="0" y="15925"/>
                  <a:pt x="6400" y="9525"/>
                  <a:pt x="14288" y="9525"/>
                </a:cubicBezTo>
                <a:lnTo>
                  <a:pt x="42863" y="9525"/>
                </a:lnTo>
                <a:cubicBezTo>
                  <a:pt x="50750" y="9525"/>
                  <a:pt x="57150" y="15925"/>
                  <a:pt x="57150" y="23813"/>
                </a:cubicBezTo>
                <a:lnTo>
                  <a:pt x="57150" y="28575"/>
                </a:lnTo>
                <a:lnTo>
                  <a:pt x="95250" y="28575"/>
                </a:lnTo>
                <a:lnTo>
                  <a:pt x="95250" y="23813"/>
                </a:lnTo>
                <a:cubicBezTo>
                  <a:pt x="95250" y="15925"/>
                  <a:pt x="101650" y="9525"/>
                  <a:pt x="109537" y="9525"/>
                </a:cubicBezTo>
                <a:lnTo>
                  <a:pt x="138113" y="9525"/>
                </a:lnTo>
                <a:cubicBezTo>
                  <a:pt x="146000" y="9525"/>
                  <a:pt x="152400" y="15925"/>
                  <a:pt x="152400" y="23813"/>
                </a:cubicBezTo>
                <a:lnTo>
                  <a:pt x="152400" y="52388"/>
                </a:lnTo>
                <a:cubicBezTo>
                  <a:pt x="152400" y="60275"/>
                  <a:pt x="146000" y="66675"/>
                  <a:pt x="138113" y="66675"/>
                </a:cubicBezTo>
                <a:lnTo>
                  <a:pt x="109537" y="66675"/>
                </a:lnTo>
                <a:cubicBezTo>
                  <a:pt x="101650" y="66675"/>
                  <a:pt x="95250" y="60275"/>
                  <a:pt x="95250" y="52388"/>
                </a:cubicBezTo>
                <a:lnTo>
                  <a:pt x="95250" y="47625"/>
                </a:lnTo>
                <a:lnTo>
                  <a:pt x="57150" y="47625"/>
                </a:lnTo>
                <a:lnTo>
                  <a:pt x="57150" y="52388"/>
                </a:lnTo>
                <a:cubicBezTo>
                  <a:pt x="57150" y="54560"/>
                  <a:pt x="56644" y="56644"/>
                  <a:pt x="55781" y="58489"/>
                </a:cubicBezTo>
                <a:lnTo>
                  <a:pt x="76200" y="85725"/>
                </a:lnTo>
                <a:lnTo>
                  <a:pt x="100013" y="85725"/>
                </a:lnTo>
                <a:cubicBezTo>
                  <a:pt x="107900" y="85725"/>
                  <a:pt x="114300" y="92125"/>
                  <a:pt x="114300" y="100013"/>
                </a:cubicBezTo>
                <a:lnTo>
                  <a:pt x="114300" y="128588"/>
                </a:lnTo>
                <a:cubicBezTo>
                  <a:pt x="114300" y="136475"/>
                  <a:pt x="107900" y="142875"/>
                  <a:pt x="100013" y="142875"/>
                </a:cubicBezTo>
                <a:lnTo>
                  <a:pt x="71438" y="142875"/>
                </a:lnTo>
                <a:cubicBezTo>
                  <a:pt x="63550" y="142875"/>
                  <a:pt x="57150" y="136475"/>
                  <a:pt x="57150" y="128588"/>
                </a:cubicBezTo>
                <a:lnTo>
                  <a:pt x="57150" y="100013"/>
                </a:lnTo>
                <a:cubicBezTo>
                  <a:pt x="57150" y="97840"/>
                  <a:pt x="57656" y="95756"/>
                  <a:pt x="58519" y="93911"/>
                </a:cubicBezTo>
                <a:lnTo>
                  <a:pt x="38100" y="66675"/>
                </a:lnTo>
                <a:lnTo>
                  <a:pt x="14288" y="66675"/>
                </a:lnTo>
                <a:cubicBezTo>
                  <a:pt x="6400" y="66675"/>
                  <a:pt x="0" y="60275"/>
                  <a:pt x="0" y="52388"/>
                </a:cubicBezTo>
                <a:lnTo>
                  <a:pt x="0" y="23813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2" name="Text 30"/>
          <p:cNvSpPr/>
          <p:nvPr/>
        </p:nvSpPr>
        <p:spPr>
          <a:xfrm>
            <a:off x="845820" y="3581162"/>
            <a:ext cx="2000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Workflow Architecture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146703" y="4007882"/>
            <a:ext cx="901065" cy="901065"/>
          </a:xfrm>
          <a:custGeom>
            <a:avLst/>
            <a:gdLst/>
            <a:ahLst/>
            <a:cxnLst/>
            <a:rect l="l" t="t" r="r" b="b"/>
            <a:pathLst>
              <a:path w="901065" h="901065">
                <a:moveTo>
                  <a:pt x="114300" y="0"/>
                </a:moveTo>
                <a:lnTo>
                  <a:pt x="786765" y="0"/>
                </a:lnTo>
                <a:cubicBezTo>
                  <a:pt x="849891" y="0"/>
                  <a:pt x="901065" y="51174"/>
                  <a:pt x="901065" y="114300"/>
                </a:cubicBezTo>
                <a:lnTo>
                  <a:pt x="901065" y="786765"/>
                </a:lnTo>
                <a:cubicBezTo>
                  <a:pt x="901065" y="849891"/>
                  <a:pt x="849891" y="901065"/>
                  <a:pt x="786765" y="901065"/>
                </a:cubicBezTo>
                <a:lnTo>
                  <a:pt x="114300" y="901065"/>
                </a:lnTo>
                <a:cubicBezTo>
                  <a:pt x="51174" y="901065"/>
                  <a:pt x="0" y="849891"/>
                  <a:pt x="0" y="78676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 w="20320">
            <a:solidFill>
              <a:srgbClr val="6366F1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3496270" y="4171831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178058"/>
                </a:moveTo>
                <a:cubicBezTo>
                  <a:pt x="94744" y="180335"/>
                  <a:pt x="89565" y="182389"/>
                  <a:pt x="84430" y="184086"/>
                </a:cubicBezTo>
                <a:cubicBezTo>
                  <a:pt x="91886" y="199177"/>
                  <a:pt x="98271" y="200025"/>
                  <a:pt x="100013" y="200025"/>
                </a:cubicBezTo>
                <a:cubicBezTo>
                  <a:pt x="101754" y="200025"/>
                  <a:pt x="108094" y="199177"/>
                  <a:pt x="115595" y="184086"/>
                </a:cubicBezTo>
                <a:cubicBezTo>
                  <a:pt x="110505" y="182344"/>
                  <a:pt x="105281" y="180335"/>
                  <a:pt x="100012" y="178058"/>
                </a:cubicBezTo>
                <a:close/>
                <a:moveTo>
                  <a:pt x="184845" y="114300"/>
                </a:moveTo>
                <a:cubicBezTo>
                  <a:pt x="199579" y="134481"/>
                  <a:pt x="204624" y="154885"/>
                  <a:pt x="195382" y="171450"/>
                </a:cubicBezTo>
                <a:cubicBezTo>
                  <a:pt x="186363" y="187657"/>
                  <a:pt x="167476" y="193462"/>
                  <a:pt x="143947" y="190738"/>
                </a:cubicBezTo>
                <a:cubicBezTo>
                  <a:pt x="134124" y="214000"/>
                  <a:pt x="119077" y="228600"/>
                  <a:pt x="100013" y="228600"/>
                </a:cubicBezTo>
                <a:cubicBezTo>
                  <a:pt x="80948" y="228600"/>
                  <a:pt x="65901" y="214000"/>
                  <a:pt x="56078" y="190738"/>
                </a:cubicBezTo>
                <a:cubicBezTo>
                  <a:pt x="32549" y="193462"/>
                  <a:pt x="13662" y="187657"/>
                  <a:pt x="4643" y="171450"/>
                </a:cubicBezTo>
                <a:cubicBezTo>
                  <a:pt x="-4599" y="154885"/>
                  <a:pt x="446" y="134481"/>
                  <a:pt x="15180" y="114300"/>
                </a:cubicBezTo>
                <a:cubicBezTo>
                  <a:pt x="446" y="94119"/>
                  <a:pt x="-4599" y="73715"/>
                  <a:pt x="4643" y="57150"/>
                </a:cubicBezTo>
                <a:cubicBezTo>
                  <a:pt x="13662" y="40943"/>
                  <a:pt x="32549" y="35138"/>
                  <a:pt x="56078" y="37862"/>
                </a:cubicBezTo>
                <a:cubicBezTo>
                  <a:pt x="65901" y="14600"/>
                  <a:pt x="80903" y="0"/>
                  <a:pt x="100013" y="0"/>
                </a:cubicBezTo>
                <a:cubicBezTo>
                  <a:pt x="119122" y="0"/>
                  <a:pt x="134124" y="14600"/>
                  <a:pt x="143947" y="37862"/>
                </a:cubicBezTo>
                <a:cubicBezTo>
                  <a:pt x="167476" y="35138"/>
                  <a:pt x="186363" y="40898"/>
                  <a:pt x="195382" y="57150"/>
                </a:cubicBezTo>
                <a:cubicBezTo>
                  <a:pt x="204624" y="73715"/>
                  <a:pt x="199579" y="94119"/>
                  <a:pt x="184845" y="114300"/>
                </a:cubicBezTo>
                <a:close/>
                <a:moveTo>
                  <a:pt x="155466" y="144393"/>
                </a:moveTo>
                <a:cubicBezTo>
                  <a:pt x="154707" y="150733"/>
                  <a:pt x="153725" y="156895"/>
                  <a:pt x="152474" y="162788"/>
                </a:cubicBezTo>
                <a:cubicBezTo>
                  <a:pt x="166673" y="163413"/>
                  <a:pt x="169709" y="158904"/>
                  <a:pt x="170423" y="157564"/>
                </a:cubicBezTo>
                <a:cubicBezTo>
                  <a:pt x="171450" y="155689"/>
                  <a:pt x="173548" y="149572"/>
                  <a:pt x="165110" y="136088"/>
                </a:cubicBezTo>
                <a:cubicBezTo>
                  <a:pt x="162074" y="138901"/>
                  <a:pt x="158859" y="141669"/>
                  <a:pt x="155466" y="144393"/>
                </a:cubicBezTo>
                <a:close/>
                <a:moveTo>
                  <a:pt x="152474" y="65856"/>
                </a:moveTo>
                <a:cubicBezTo>
                  <a:pt x="153725" y="71705"/>
                  <a:pt x="154707" y="77867"/>
                  <a:pt x="155466" y="84252"/>
                </a:cubicBezTo>
                <a:cubicBezTo>
                  <a:pt x="158859" y="86975"/>
                  <a:pt x="162074" y="89743"/>
                  <a:pt x="165110" y="92556"/>
                </a:cubicBezTo>
                <a:cubicBezTo>
                  <a:pt x="173548" y="79072"/>
                  <a:pt x="171450" y="72911"/>
                  <a:pt x="170423" y="71080"/>
                </a:cubicBezTo>
                <a:cubicBezTo>
                  <a:pt x="169709" y="69786"/>
                  <a:pt x="166673" y="65276"/>
                  <a:pt x="152474" y="65856"/>
                </a:cubicBezTo>
                <a:close/>
                <a:moveTo>
                  <a:pt x="115595" y="44514"/>
                </a:moveTo>
                <a:cubicBezTo>
                  <a:pt x="108094" y="29423"/>
                  <a:pt x="101754" y="28575"/>
                  <a:pt x="100013" y="28575"/>
                </a:cubicBezTo>
                <a:cubicBezTo>
                  <a:pt x="98271" y="28575"/>
                  <a:pt x="91931" y="29423"/>
                  <a:pt x="84430" y="44514"/>
                </a:cubicBezTo>
                <a:cubicBezTo>
                  <a:pt x="89520" y="46256"/>
                  <a:pt x="94744" y="48265"/>
                  <a:pt x="100013" y="50542"/>
                </a:cubicBezTo>
                <a:cubicBezTo>
                  <a:pt x="105281" y="48265"/>
                  <a:pt x="110460" y="46211"/>
                  <a:pt x="115595" y="44514"/>
                </a:cubicBezTo>
                <a:close/>
                <a:moveTo>
                  <a:pt x="44604" y="84207"/>
                </a:moveTo>
                <a:cubicBezTo>
                  <a:pt x="45363" y="77822"/>
                  <a:pt x="46345" y="71705"/>
                  <a:pt x="47595" y="65812"/>
                </a:cubicBezTo>
                <a:cubicBezTo>
                  <a:pt x="33397" y="65187"/>
                  <a:pt x="30361" y="69696"/>
                  <a:pt x="29647" y="71036"/>
                </a:cubicBezTo>
                <a:cubicBezTo>
                  <a:pt x="28620" y="72911"/>
                  <a:pt x="26521" y="79028"/>
                  <a:pt x="34960" y="92512"/>
                </a:cubicBezTo>
                <a:cubicBezTo>
                  <a:pt x="37996" y="89699"/>
                  <a:pt x="41211" y="86931"/>
                  <a:pt x="44604" y="84207"/>
                </a:cubicBezTo>
                <a:close/>
                <a:moveTo>
                  <a:pt x="34915" y="136088"/>
                </a:moveTo>
                <a:cubicBezTo>
                  <a:pt x="26477" y="149572"/>
                  <a:pt x="28575" y="155734"/>
                  <a:pt x="29602" y="157564"/>
                </a:cubicBezTo>
                <a:cubicBezTo>
                  <a:pt x="30316" y="158859"/>
                  <a:pt x="33352" y="163369"/>
                  <a:pt x="47551" y="162788"/>
                </a:cubicBezTo>
                <a:cubicBezTo>
                  <a:pt x="46300" y="156939"/>
                  <a:pt x="45318" y="150778"/>
                  <a:pt x="44559" y="144393"/>
                </a:cubicBezTo>
                <a:cubicBezTo>
                  <a:pt x="41166" y="141669"/>
                  <a:pt x="37951" y="138901"/>
                  <a:pt x="34915" y="136088"/>
                </a:cubicBezTo>
                <a:close/>
                <a:moveTo>
                  <a:pt x="135731" y="114300"/>
                </a:moveTo>
                <a:cubicBezTo>
                  <a:pt x="135731" y="94586"/>
                  <a:pt x="119726" y="78581"/>
                  <a:pt x="100013" y="78581"/>
                </a:cubicBezTo>
                <a:cubicBezTo>
                  <a:pt x="80299" y="78581"/>
                  <a:pt x="64294" y="94586"/>
                  <a:pt x="64294" y="114300"/>
                </a:cubicBezTo>
                <a:cubicBezTo>
                  <a:pt x="64294" y="134014"/>
                  <a:pt x="80299" y="150019"/>
                  <a:pt x="100013" y="150019"/>
                </a:cubicBezTo>
                <a:cubicBezTo>
                  <a:pt x="119726" y="150019"/>
                  <a:pt x="135731" y="134014"/>
                  <a:pt x="135731" y="114300"/>
                </a:cubicBezTo>
                <a:close/>
                <a:moveTo>
                  <a:pt x="100013" y="100013"/>
                </a:moveTo>
                <a:cubicBezTo>
                  <a:pt x="107898" y="100013"/>
                  <a:pt x="114300" y="106415"/>
                  <a:pt x="114300" y="114300"/>
                </a:cubicBezTo>
                <a:cubicBezTo>
                  <a:pt x="114300" y="122185"/>
                  <a:pt x="107898" y="128588"/>
                  <a:pt x="100013" y="128588"/>
                </a:cubicBezTo>
                <a:cubicBezTo>
                  <a:pt x="92127" y="128588"/>
                  <a:pt x="85725" y="122185"/>
                  <a:pt x="85725" y="114300"/>
                </a:cubicBezTo>
                <a:cubicBezTo>
                  <a:pt x="85725" y="106415"/>
                  <a:pt x="92127" y="100013"/>
                  <a:pt x="100013" y="100013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5" name="Text 33"/>
          <p:cNvSpPr/>
          <p:nvPr/>
        </p:nvSpPr>
        <p:spPr>
          <a:xfrm>
            <a:off x="3363278" y="4438531"/>
            <a:ext cx="523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Quantum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3453170" y="4590812"/>
            <a:ext cx="342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N=20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3373755" y="4990863"/>
            <a:ext cx="504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CUDA-Q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248626" y="434316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9" name="Text 37"/>
          <p:cNvSpPr/>
          <p:nvPr/>
        </p:nvSpPr>
        <p:spPr>
          <a:xfrm>
            <a:off x="4205883" y="4647962"/>
            <a:ext cx="371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Seeds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680109" y="4007882"/>
            <a:ext cx="901065" cy="901065"/>
          </a:xfrm>
          <a:custGeom>
            <a:avLst/>
            <a:gdLst/>
            <a:ahLst/>
            <a:cxnLst/>
            <a:rect l="l" t="t" r="r" b="b"/>
            <a:pathLst>
              <a:path w="901065" h="901065">
                <a:moveTo>
                  <a:pt x="114300" y="0"/>
                </a:moveTo>
                <a:lnTo>
                  <a:pt x="786765" y="0"/>
                </a:lnTo>
                <a:cubicBezTo>
                  <a:pt x="849891" y="0"/>
                  <a:pt x="901065" y="51174"/>
                  <a:pt x="901065" y="114300"/>
                </a:cubicBezTo>
                <a:lnTo>
                  <a:pt x="901065" y="786765"/>
                </a:lnTo>
                <a:cubicBezTo>
                  <a:pt x="901065" y="849891"/>
                  <a:pt x="849891" y="901065"/>
                  <a:pt x="786765" y="901065"/>
                </a:cubicBezTo>
                <a:lnTo>
                  <a:pt x="114300" y="901065"/>
                </a:lnTo>
                <a:cubicBezTo>
                  <a:pt x="51174" y="901065"/>
                  <a:pt x="0" y="849891"/>
                  <a:pt x="0" y="78676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 w="20320">
            <a:solidFill>
              <a:srgbClr val="22C55E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5029676" y="4171831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75009" y="14288"/>
                </a:moveTo>
                <a:lnTo>
                  <a:pt x="10716" y="14288"/>
                </a:lnTo>
                <a:cubicBezTo>
                  <a:pt x="4777" y="14288"/>
                  <a:pt x="0" y="19065"/>
                  <a:pt x="0" y="25003"/>
                </a:cubicBezTo>
                <a:lnTo>
                  <a:pt x="0" y="89297"/>
                </a:lnTo>
                <a:cubicBezTo>
                  <a:pt x="0" y="93628"/>
                  <a:pt x="2590" y="97557"/>
                  <a:pt x="6608" y="99209"/>
                </a:cubicBezTo>
                <a:cubicBezTo>
                  <a:pt x="10626" y="100861"/>
                  <a:pt x="15225" y="99923"/>
                  <a:pt x="18306" y="96887"/>
                </a:cubicBezTo>
                <a:lnTo>
                  <a:pt x="36165" y="79028"/>
                </a:lnTo>
                <a:lnTo>
                  <a:pt x="71438" y="114300"/>
                </a:lnTo>
                <a:lnTo>
                  <a:pt x="36165" y="149572"/>
                </a:lnTo>
                <a:lnTo>
                  <a:pt x="18306" y="131713"/>
                </a:lnTo>
                <a:cubicBezTo>
                  <a:pt x="15225" y="128632"/>
                  <a:pt x="10626" y="127739"/>
                  <a:pt x="6608" y="129391"/>
                </a:cubicBezTo>
                <a:cubicBezTo>
                  <a:pt x="2590" y="131043"/>
                  <a:pt x="0" y="134972"/>
                  <a:pt x="0" y="139303"/>
                </a:cubicBezTo>
                <a:lnTo>
                  <a:pt x="0" y="203597"/>
                </a:lnTo>
                <a:cubicBezTo>
                  <a:pt x="0" y="209535"/>
                  <a:pt x="4777" y="214313"/>
                  <a:pt x="10716" y="214313"/>
                </a:cubicBezTo>
                <a:lnTo>
                  <a:pt x="75009" y="214313"/>
                </a:lnTo>
                <a:cubicBezTo>
                  <a:pt x="79340" y="214313"/>
                  <a:pt x="83269" y="211723"/>
                  <a:pt x="84921" y="207705"/>
                </a:cubicBezTo>
                <a:cubicBezTo>
                  <a:pt x="86573" y="203686"/>
                  <a:pt x="85680" y="199087"/>
                  <a:pt x="82600" y="196007"/>
                </a:cubicBezTo>
                <a:lnTo>
                  <a:pt x="64740" y="178147"/>
                </a:lnTo>
                <a:lnTo>
                  <a:pt x="100013" y="142875"/>
                </a:lnTo>
                <a:lnTo>
                  <a:pt x="135285" y="178147"/>
                </a:lnTo>
                <a:lnTo>
                  <a:pt x="117425" y="196007"/>
                </a:lnTo>
                <a:cubicBezTo>
                  <a:pt x="114345" y="199087"/>
                  <a:pt x="113452" y="203686"/>
                  <a:pt x="115104" y="207705"/>
                </a:cubicBezTo>
                <a:cubicBezTo>
                  <a:pt x="116756" y="211723"/>
                  <a:pt x="120685" y="214313"/>
                  <a:pt x="125016" y="214313"/>
                </a:cubicBezTo>
                <a:lnTo>
                  <a:pt x="189309" y="214313"/>
                </a:lnTo>
                <a:cubicBezTo>
                  <a:pt x="195248" y="214313"/>
                  <a:pt x="200025" y="209535"/>
                  <a:pt x="200025" y="203597"/>
                </a:cubicBezTo>
                <a:lnTo>
                  <a:pt x="200025" y="139303"/>
                </a:lnTo>
                <a:cubicBezTo>
                  <a:pt x="200025" y="134972"/>
                  <a:pt x="197435" y="131043"/>
                  <a:pt x="193417" y="129391"/>
                </a:cubicBezTo>
                <a:cubicBezTo>
                  <a:pt x="189399" y="127739"/>
                  <a:pt x="184800" y="128632"/>
                  <a:pt x="181719" y="131713"/>
                </a:cubicBezTo>
                <a:lnTo>
                  <a:pt x="163860" y="149572"/>
                </a:lnTo>
                <a:lnTo>
                  <a:pt x="128588" y="114300"/>
                </a:lnTo>
                <a:lnTo>
                  <a:pt x="163860" y="79028"/>
                </a:lnTo>
                <a:lnTo>
                  <a:pt x="181719" y="96887"/>
                </a:lnTo>
                <a:cubicBezTo>
                  <a:pt x="184800" y="99968"/>
                  <a:pt x="189399" y="100861"/>
                  <a:pt x="193417" y="99209"/>
                </a:cubicBezTo>
                <a:cubicBezTo>
                  <a:pt x="197435" y="97557"/>
                  <a:pt x="200025" y="93628"/>
                  <a:pt x="200025" y="89297"/>
                </a:cubicBezTo>
                <a:lnTo>
                  <a:pt x="200025" y="25003"/>
                </a:lnTo>
                <a:cubicBezTo>
                  <a:pt x="200025" y="19065"/>
                  <a:pt x="195248" y="14288"/>
                  <a:pt x="189309" y="14288"/>
                </a:cubicBezTo>
                <a:lnTo>
                  <a:pt x="125016" y="14288"/>
                </a:lnTo>
                <a:cubicBezTo>
                  <a:pt x="120685" y="14288"/>
                  <a:pt x="116756" y="16877"/>
                  <a:pt x="115104" y="20895"/>
                </a:cubicBezTo>
                <a:cubicBezTo>
                  <a:pt x="113452" y="24914"/>
                  <a:pt x="114389" y="29513"/>
                  <a:pt x="117425" y="32593"/>
                </a:cubicBezTo>
                <a:lnTo>
                  <a:pt x="135285" y="50453"/>
                </a:lnTo>
                <a:lnTo>
                  <a:pt x="100013" y="85725"/>
                </a:lnTo>
                <a:lnTo>
                  <a:pt x="64740" y="50453"/>
                </a:lnTo>
                <a:lnTo>
                  <a:pt x="82600" y="32593"/>
                </a:lnTo>
                <a:cubicBezTo>
                  <a:pt x="85680" y="29513"/>
                  <a:pt x="86573" y="24914"/>
                  <a:pt x="84921" y="20895"/>
                </a:cubicBezTo>
                <a:cubicBezTo>
                  <a:pt x="83269" y="16877"/>
                  <a:pt x="79340" y="14288"/>
                  <a:pt x="75009" y="14288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2" name="Text 40"/>
          <p:cNvSpPr/>
          <p:nvPr/>
        </p:nvSpPr>
        <p:spPr>
          <a:xfrm>
            <a:off x="4940975" y="4438531"/>
            <a:ext cx="438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Expand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986100" y="4590812"/>
            <a:ext cx="342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N=40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873466" y="4990863"/>
            <a:ext cx="571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Heuristics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5911929" y="434316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6" name="Text 44"/>
          <p:cNvSpPr/>
          <p:nvPr/>
        </p:nvSpPr>
        <p:spPr>
          <a:xfrm>
            <a:off x="5739289" y="4647962"/>
            <a:ext cx="628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Candidates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473190" y="4007882"/>
            <a:ext cx="901065" cy="901065"/>
          </a:xfrm>
          <a:custGeom>
            <a:avLst/>
            <a:gdLst/>
            <a:ahLst/>
            <a:cxnLst/>
            <a:rect l="l" t="t" r="r" b="b"/>
            <a:pathLst>
              <a:path w="901065" h="901065">
                <a:moveTo>
                  <a:pt x="114300" y="0"/>
                </a:moveTo>
                <a:lnTo>
                  <a:pt x="786765" y="0"/>
                </a:lnTo>
                <a:cubicBezTo>
                  <a:pt x="849891" y="0"/>
                  <a:pt x="901065" y="51174"/>
                  <a:pt x="901065" y="114300"/>
                </a:cubicBezTo>
                <a:lnTo>
                  <a:pt x="901065" y="786765"/>
                </a:lnTo>
                <a:cubicBezTo>
                  <a:pt x="901065" y="849891"/>
                  <a:pt x="849891" y="901065"/>
                  <a:pt x="786765" y="901065"/>
                </a:cubicBezTo>
                <a:lnTo>
                  <a:pt x="114300" y="901065"/>
                </a:lnTo>
                <a:cubicBezTo>
                  <a:pt x="51174" y="901065"/>
                  <a:pt x="0" y="849891"/>
                  <a:pt x="0" y="78676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 w="20320">
            <a:solidFill>
              <a:srgbClr val="F59E0B"/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6808470" y="417183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8581" y="10716"/>
                </a:moveTo>
                <a:cubicBezTo>
                  <a:pt x="78581" y="4777"/>
                  <a:pt x="73804" y="0"/>
                  <a:pt x="67866" y="0"/>
                </a:cubicBezTo>
                <a:cubicBezTo>
                  <a:pt x="61927" y="0"/>
                  <a:pt x="57150" y="4777"/>
                  <a:pt x="57150" y="10716"/>
                </a:cubicBezTo>
                <a:lnTo>
                  <a:pt x="57150" y="28575"/>
                </a:lnTo>
                <a:cubicBezTo>
                  <a:pt x="41389" y="28575"/>
                  <a:pt x="28575" y="41389"/>
                  <a:pt x="28575" y="57150"/>
                </a:cubicBezTo>
                <a:lnTo>
                  <a:pt x="10716" y="57150"/>
                </a:lnTo>
                <a:cubicBezTo>
                  <a:pt x="4777" y="57150"/>
                  <a:pt x="0" y="61927"/>
                  <a:pt x="0" y="67866"/>
                </a:cubicBezTo>
                <a:cubicBezTo>
                  <a:pt x="0" y="73804"/>
                  <a:pt x="4777" y="78581"/>
                  <a:pt x="10716" y="78581"/>
                </a:cubicBezTo>
                <a:lnTo>
                  <a:pt x="28575" y="78581"/>
                </a:lnTo>
                <a:lnTo>
                  <a:pt x="28575" y="103584"/>
                </a:lnTo>
                <a:lnTo>
                  <a:pt x="10716" y="103584"/>
                </a:lnTo>
                <a:cubicBezTo>
                  <a:pt x="4777" y="103584"/>
                  <a:pt x="0" y="108362"/>
                  <a:pt x="0" y="114300"/>
                </a:cubicBezTo>
                <a:cubicBezTo>
                  <a:pt x="0" y="120238"/>
                  <a:pt x="4777" y="125016"/>
                  <a:pt x="10716" y="125016"/>
                </a:cubicBezTo>
                <a:lnTo>
                  <a:pt x="28575" y="125016"/>
                </a:lnTo>
                <a:lnTo>
                  <a:pt x="28575" y="150019"/>
                </a:lnTo>
                <a:lnTo>
                  <a:pt x="10716" y="150019"/>
                </a:lnTo>
                <a:cubicBezTo>
                  <a:pt x="4777" y="150019"/>
                  <a:pt x="0" y="154796"/>
                  <a:pt x="0" y="160734"/>
                </a:cubicBezTo>
                <a:cubicBezTo>
                  <a:pt x="0" y="166673"/>
                  <a:pt x="4777" y="171450"/>
                  <a:pt x="10716" y="171450"/>
                </a:cubicBezTo>
                <a:lnTo>
                  <a:pt x="28575" y="171450"/>
                </a:lnTo>
                <a:cubicBezTo>
                  <a:pt x="28575" y="187211"/>
                  <a:pt x="41389" y="200025"/>
                  <a:pt x="57150" y="200025"/>
                </a:cubicBezTo>
                <a:lnTo>
                  <a:pt x="57150" y="217884"/>
                </a:lnTo>
                <a:cubicBezTo>
                  <a:pt x="57150" y="223823"/>
                  <a:pt x="61927" y="228600"/>
                  <a:pt x="67866" y="228600"/>
                </a:cubicBezTo>
                <a:cubicBezTo>
                  <a:pt x="73804" y="228600"/>
                  <a:pt x="78581" y="223823"/>
                  <a:pt x="78581" y="217884"/>
                </a:cubicBezTo>
                <a:lnTo>
                  <a:pt x="78581" y="200025"/>
                </a:lnTo>
                <a:lnTo>
                  <a:pt x="103584" y="200025"/>
                </a:lnTo>
                <a:lnTo>
                  <a:pt x="103584" y="217884"/>
                </a:lnTo>
                <a:cubicBezTo>
                  <a:pt x="103584" y="223823"/>
                  <a:pt x="108362" y="228600"/>
                  <a:pt x="114300" y="228600"/>
                </a:cubicBezTo>
                <a:cubicBezTo>
                  <a:pt x="120238" y="228600"/>
                  <a:pt x="125016" y="223823"/>
                  <a:pt x="125016" y="217884"/>
                </a:cubicBezTo>
                <a:lnTo>
                  <a:pt x="125016" y="200025"/>
                </a:lnTo>
                <a:lnTo>
                  <a:pt x="150019" y="200025"/>
                </a:lnTo>
                <a:lnTo>
                  <a:pt x="150019" y="217884"/>
                </a:lnTo>
                <a:cubicBezTo>
                  <a:pt x="150019" y="223823"/>
                  <a:pt x="154796" y="228600"/>
                  <a:pt x="160734" y="228600"/>
                </a:cubicBezTo>
                <a:cubicBezTo>
                  <a:pt x="166673" y="228600"/>
                  <a:pt x="171450" y="223823"/>
                  <a:pt x="171450" y="217884"/>
                </a:cubicBezTo>
                <a:lnTo>
                  <a:pt x="171450" y="200025"/>
                </a:lnTo>
                <a:cubicBezTo>
                  <a:pt x="187211" y="200025"/>
                  <a:pt x="200025" y="187211"/>
                  <a:pt x="200025" y="171450"/>
                </a:cubicBezTo>
                <a:lnTo>
                  <a:pt x="217884" y="171450"/>
                </a:lnTo>
                <a:cubicBezTo>
                  <a:pt x="223823" y="171450"/>
                  <a:pt x="228600" y="166673"/>
                  <a:pt x="228600" y="160734"/>
                </a:cubicBezTo>
                <a:cubicBezTo>
                  <a:pt x="228600" y="154796"/>
                  <a:pt x="223823" y="150019"/>
                  <a:pt x="217884" y="150019"/>
                </a:cubicBezTo>
                <a:lnTo>
                  <a:pt x="200025" y="150019"/>
                </a:lnTo>
                <a:lnTo>
                  <a:pt x="200025" y="125016"/>
                </a:lnTo>
                <a:lnTo>
                  <a:pt x="217884" y="125016"/>
                </a:lnTo>
                <a:cubicBezTo>
                  <a:pt x="223823" y="125016"/>
                  <a:pt x="228600" y="120238"/>
                  <a:pt x="228600" y="114300"/>
                </a:cubicBezTo>
                <a:cubicBezTo>
                  <a:pt x="228600" y="108362"/>
                  <a:pt x="223823" y="103584"/>
                  <a:pt x="217884" y="103584"/>
                </a:cubicBezTo>
                <a:lnTo>
                  <a:pt x="200025" y="103584"/>
                </a:lnTo>
                <a:lnTo>
                  <a:pt x="200025" y="78581"/>
                </a:lnTo>
                <a:lnTo>
                  <a:pt x="217884" y="78581"/>
                </a:lnTo>
                <a:cubicBezTo>
                  <a:pt x="223823" y="78581"/>
                  <a:pt x="228600" y="73804"/>
                  <a:pt x="228600" y="67866"/>
                </a:cubicBezTo>
                <a:cubicBezTo>
                  <a:pt x="228600" y="61927"/>
                  <a:pt x="223823" y="57150"/>
                  <a:pt x="217884" y="57150"/>
                </a:cubicBezTo>
                <a:lnTo>
                  <a:pt x="200025" y="57150"/>
                </a:lnTo>
                <a:cubicBezTo>
                  <a:pt x="200025" y="41389"/>
                  <a:pt x="187211" y="28575"/>
                  <a:pt x="171450" y="28575"/>
                </a:cubicBezTo>
                <a:lnTo>
                  <a:pt x="171450" y="10716"/>
                </a:lnTo>
                <a:cubicBezTo>
                  <a:pt x="171450" y="4777"/>
                  <a:pt x="166673" y="0"/>
                  <a:pt x="160734" y="0"/>
                </a:cubicBezTo>
                <a:cubicBezTo>
                  <a:pt x="154796" y="0"/>
                  <a:pt x="150019" y="4777"/>
                  <a:pt x="150019" y="10716"/>
                </a:cubicBezTo>
                <a:lnTo>
                  <a:pt x="150019" y="28575"/>
                </a:lnTo>
                <a:lnTo>
                  <a:pt x="125016" y="28575"/>
                </a:lnTo>
                <a:lnTo>
                  <a:pt x="125016" y="10716"/>
                </a:lnTo>
                <a:cubicBezTo>
                  <a:pt x="125016" y="4777"/>
                  <a:pt x="120238" y="0"/>
                  <a:pt x="114300" y="0"/>
                </a:cubicBezTo>
                <a:cubicBezTo>
                  <a:pt x="108362" y="0"/>
                  <a:pt x="103584" y="4777"/>
                  <a:pt x="103584" y="10716"/>
                </a:cubicBezTo>
                <a:lnTo>
                  <a:pt x="103584" y="28575"/>
                </a:lnTo>
                <a:lnTo>
                  <a:pt x="78581" y="28575"/>
                </a:lnTo>
                <a:lnTo>
                  <a:pt x="78581" y="10716"/>
                </a:lnTo>
                <a:close/>
                <a:moveTo>
                  <a:pt x="71438" y="57150"/>
                </a:moveTo>
                <a:lnTo>
                  <a:pt x="157163" y="57150"/>
                </a:lnTo>
                <a:cubicBezTo>
                  <a:pt x="165065" y="57150"/>
                  <a:pt x="171450" y="63535"/>
                  <a:pt x="171450" y="71438"/>
                </a:cubicBezTo>
                <a:lnTo>
                  <a:pt x="171450" y="157163"/>
                </a:lnTo>
                <a:cubicBezTo>
                  <a:pt x="171450" y="165065"/>
                  <a:pt x="165065" y="171450"/>
                  <a:pt x="157163" y="171450"/>
                </a:cubicBezTo>
                <a:lnTo>
                  <a:pt x="71438" y="171450"/>
                </a:lnTo>
                <a:cubicBezTo>
                  <a:pt x="63535" y="171450"/>
                  <a:pt x="57150" y="165065"/>
                  <a:pt x="57150" y="157163"/>
                </a:cubicBezTo>
                <a:lnTo>
                  <a:pt x="57150" y="71438"/>
                </a:lnTo>
                <a:cubicBezTo>
                  <a:pt x="57150" y="63535"/>
                  <a:pt x="63535" y="57150"/>
                  <a:pt x="71438" y="57150"/>
                </a:cubicBezTo>
                <a:close/>
                <a:moveTo>
                  <a:pt x="78581" y="78581"/>
                </a:moveTo>
                <a:lnTo>
                  <a:pt x="78581" y="150019"/>
                </a:lnTo>
                <a:lnTo>
                  <a:pt x="150019" y="150019"/>
                </a:lnTo>
                <a:lnTo>
                  <a:pt x="150019" y="78581"/>
                </a:lnTo>
                <a:lnTo>
                  <a:pt x="78581" y="78581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9" name="Text 47"/>
          <p:cNvSpPr/>
          <p:nvPr/>
        </p:nvSpPr>
        <p:spPr>
          <a:xfrm>
            <a:off x="6807637" y="4438531"/>
            <a:ext cx="285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GPU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779181" y="4590812"/>
            <a:ext cx="342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N=40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787158" y="4990863"/>
            <a:ext cx="323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CuPy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644884" y="434316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3" name="Text 51"/>
          <p:cNvSpPr/>
          <p:nvPr/>
        </p:nvSpPr>
        <p:spPr>
          <a:xfrm>
            <a:off x="7532370" y="4647962"/>
            <a:ext cx="5143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Optimize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146137" y="4007882"/>
            <a:ext cx="901065" cy="901065"/>
          </a:xfrm>
          <a:custGeom>
            <a:avLst/>
            <a:gdLst/>
            <a:ahLst/>
            <a:cxnLst/>
            <a:rect l="l" t="t" r="r" b="b"/>
            <a:pathLst>
              <a:path w="901065" h="901065">
                <a:moveTo>
                  <a:pt x="114300" y="0"/>
                </a:moveTo>
                <a:lnTo>
                  <a:pt x="786765" y="0"/>
                </a:lnTo>
                <a:cubicBezTo>
                  <a:pt x="849891" y="0"/>
                  <a:pt x="901065" y="51174"/>
                  <a:pt x="901065" y="114300"/>
                </a:cubicBezTo>
                <a:lnTo>
                  <a:pt x="901065" y="786765"/>
                </a:lnTo>
                <a:cubicBezTo>
                  <a:pt x="901065" y="849891"/>
                  <a:pt x="849891" y="901065"/>
                  <a:pt x="786765" y="901065"/>
                </a:cubicBezTo>
                <a:lnTo>
                  <a:pt x="114300" y="901065"/>
                </a:lnTo>
                <a:cubicBezTo>
                  <a:pt x="51174" y="901065"/>
                  <a:pt x="0" y="849891"/>
                  <a:pt x="0" y="78676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 w="20320">
            <a:solidFill>
              <a:srgbClr val="22C55E"/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8481417" y="417183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6" name="Text 54"/>
          <p:cNvSpPr/>
          <p:nvPr/>
        </p:nvSpPr>
        <p:spPr>
          <a:xfrm>
            <a:off x="8437602" y="4438531"/>
            <a:ext cx="371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Result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452128" y="4590812"/>
            <a:ext cx="342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N=40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387834" y="4990863"/>
            <a:ext cx="476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Solution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582930" y="5299354"/>
            <a:ext cx="5436870" cy="845820"/>
          </a:xfrm>
          <a:custGeom>
            <a:avLst/>
            <a:gdLst/>
            <a:ahLst/>
            <a:cxnLst/>
            <a:rect l="l" t="t" r="r" b="b"/>
            <a:pathLst>
              <a:path w="5436870" h="845820">
                <a:moveTo>
                  <a:pt x="76200" y="0"/>
                </a:moveTo>
                <a:lnTo>
                  <a:pt x="5360670" y="0"/>
                </a:lnTo>
                <a:cubicBezTo>
                  <a:pt x="5402754" y="0"/>
                  <a:pt x="5436870" y="34116"/>
                  <a:pt x="5436870" y="76200"/>
                </a:cubicBezTo>
                <a:lnTo>
                  <a:pt x="5436870" y="769620"/>
                </a:lnTo>
                <a:cubicBezTo>
                  <a:pt x="5436870" y="811704"/>
                  <a:pt x="5402754" y="845820"/>
                  <a:pt x="5360670" y="845820"/>
                </a:cubicBezTo>
                <a:lnTo>
                  <a:pt x="76200" y="845820"/>
                </a:lnTo>
                <a:cubicBezTo>
                  <a:pt x="34116" y="845820"/>
                  <a:pt x="0" y="811704"/>
                  <a:pt x="0" y="7696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728424" y="5447944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1" name="Text 59"/>
          <p:cNvSpPr/>
          <p:nvPr/>
        </p:nvSpPr>
        <p:spPr>
          <a:xfrm>
            <a:off x="929640" y="5417462"/>
            <a:ext cx="5038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This Works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701040" y="5646062"/>
            <a:ext cx="5267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Quantum circuits excel at exploring combinatorial spaces; classical GPUs excel at local refinement.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176010" y="5299354"/>
            <a:ext cx="5436870" cy="845820"/>
          </a:xfrm>
          <a:custGeom>
            <a:avLst/>
            <a:gdLst/>
            <a:ahLst/>
            <a:cxnLst/>
            <a:rect l="l" t="t" r="r" b="b"/>
            <a:pathLst>
              <a:path w="5436870" h="845820">
                <a:moveTo>
                  <a:pt x="76200" y="0"/>
                </a:moveTo>
                <a:lnTo>
                  <a:pt x="5360670" y="0"/>
                </a:lnTo>
                <a:cubicBezTo>
                  <a:pt x="5402754" y="0"/>
                  <a:pt x="5436870" y="34116"/>
                  <a:pt x="5436870" y="76200"/>
                </a:cubicBezTo>
                <a:lnTo>
                  <a:pt x="5436870" y="769620"/>
                </a:lnTo>
                <a:cubicBezTo>
                  <a:pt x="5436870" y="811704"/>
                  <a:pt x="5402754" y="845820"/>
                  <a:pt x="5360670" y="845820"/>
                </a:cubicBezTo>
                <a:lnTo>
                  <a:pt x="76200" y="845820"/>
                </a:lnTo>
                <a:cubicBezTo>
                  <a:pt x="34116" y="845820"/>
                  <a:pt x="0" y="811704"/>
                  <a:pt x="0" y="7696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64" name="Shape 62"/>
          <p:cNvSpPr/>
          <p:nvPr/>
        </p:nvSpPr>
        <p:spPr>
          <a:xfrm>
            <a:off x="6321504" y="5447944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88240" y="-2578"/>
                </a:moveTo>
                <a:cubicBezTo>
                  <a:pt x="91340" y="-339"/>
                  <a:pt x="92486" y="3724"/>
                  <a:pt x="91079" y="7267"/>
                </a:cubicBezTo>
                <a:lnTo>
                  <a:pt x="70660" y="58341"/>
                </a:lnTo>
                <a:lnTo>
                  <a:pt x="108347" y="58341"/>
                </a:lnTo>
                <a:cubicBezTo>
                  <a:pt x="111863" y="58341"/>
                  <a:pt x="114988" y="60528"/>
                  <a:pt x="116186" y="63836"/>
                </a:cubicBezTo>
                <a:cubicBezTo>
                  <a:pt x="117384" y="67144"/>
                  <a:pt x="116369" y="70842"/>
                  <a:pt x="113686" y="73082"/>
                </a:cubicBezTo>
                <a:lnTo>
                  <a:pt x="38677" y="135590"/>
                </a:lnTo>
                <a:cubicBezTo>
                  <a:pt x="35734" y="138038"/>
                  <a:pt x="31540" y="138168"/>
                  <a:pt x="28441" y="135928"/>
                </a:cubicBezTo>
                <a:cubicBezTo>
                  <a:pt x="25342" y="133689"/>
                  <a:pt x="24196" y="129626"/>
                  <a:pt x="25602" y="126083"/>
                </a:cubicBezTo>
                <a:lnTo>
                  <a:pt x="46021" y="75009"/>
                </a:lnTo>
                <a:lnTo>
                  <a:pt x="8334" y="75009"/>
                </a:lnTo>
                <a:cubicBezTo>
                  <a:pt x="4818" y="75009"/>
                  <a:pt x="1693" y="72822"/>
                  <a:pt x="495" y="69514"/>
                </a:cubicBezTo>
                <a:cubicBezTo>
                  <a:pt x="-703" y="66206"/>
                  <a:pt x="313" y="62508"/>
                  <a:pt x="2995" y="60268"/>
                </a:cubicBezTo>
                <a:lnTo>
                  <a:pt x="78005" y="-2240"/>
                </a:lnTo>
                <a:cubicBezTo>
                  <a:pt x="80948" y="-4688"/>
                  <a:pt x="85141" y="-4818"/>
                  <a:pt x="88240" y="-2578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5" name="Text 63"/>
          <p:cNvSpPr/>
          <p:nvPr/>
        </p:nvSpPr>
        <p:spPr>
          <a:xfrm>
            <a:off x="6522720" y="5417462"/>
            <a:ext cx="5038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Gain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6294120" y="5646062"/>
            <a:ext cx="5267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Achieves N=40 solution in </a:t>
            </a:r>
            <a:pPr>
              <a:lnSpc>
                <a:spcPct val="120000"/>
              </a:lnSpc>
            </a:pPr>
            <a:r>
              <a:rPr lang="en-US" sz="1050" b="1" dirty="0">
                <a:solidFill>
                  <a:srgbClr val="22C55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0.94s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vs. infeasible pure quantum approach.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5412" y="413703"/>
            <a:ext cx="331732" cy="331732"/>
          </a:xfrm>
          <a:custGeom>
            <a:avLst/>
            <a:gdLst/>
            <a:ahLst/>
            <a:cxnLst/>
            <a:rect l="l" t="t" r="r" b="b"/>
            <a:pathLst>
              <a:path w="331732" h="331732">
                <a:moveTo>
                  <a:pt x="68400" y="0"/>
                </a:moveTo>
                <a:lnTo>
                  <a:pt x="263332" y="0"/>
                </a:lnTo>
                <a:cubicBezTo>
                  <a:pt x="301083" y="0"/>
                  <a:pt x="331732" y="30649"/>
                  <a:pt x="331732" y="68400"/>
                </a:cubicBezTo>
                <a:lnTo>
                  <a:pt x="331732" y="263332"/>
                </a:lnTo>
                <a:cubicBezTo>
                  <a:pt x="331732" y="301083"/>
                  <a:pt x="301083" y="331732"/>
                  <a:pt x="263332" y="331732"/>
                </a:cubicBezTo>
                <a:lnTo>
                  <a:pt x="68400" y="331732"/>
                </a:lnTo>
                <a:cubicBezTo>
                  <a:pt x="30649" y="331732"/>
                  <a:pt x="0" y="301083"/>
                  <a:pt x="0" y="263332"/>
                </a:cubicBezTo>
                <a:lnTo>
                  <a:pt x="0" y="68400"/>
                </a:lnTo>
                <a:cubicBezTo>
                  <a:pt x="0" y="30649"/>
                  <a:pt x="30649" y="0"/>
                  <a:pt x="684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 w="1016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28558" y="504331"/>
            <a:ext cx="173133" cy="153896"/>
          </a:xfrm>
          <a:custGeom>
            <a:avLst/>
            <a:gdLst/>
            <a:ahLst/>
            <a:cxnLst/>
            <a:rect l="l" t="t" r="r" b="b"/>
            <a:pathLst>
              <a:path w="173133" h="153896">
                <a:moveTo>
                  <a:pt x="108449" y="361"/>
                </a:moveTo>
                <a:cubicBezTo>
                  <a:pt x="103339" y="-1112"/>
                  <a:pt x="98019" y="1864"/>
                  <a:pt x="96546" y="6973"/>
                </a:cubicBezTo>
                <a:lnTo>
                  <a:pt x="58072" y="141633"/>
                </a:lnTo>
                <a:cubicBezTo>
                  <a:pt x="56599" y="146742"/>
                  <a:pt x="59575" y="152063"/>
                  <a:pt x="64685" y="153536"/>
                </a:cubicBezTo>
                <a:cubicBezTo>
                  <a:pt x="69794" y="155008"/>
                  <a:pt x="75115" y="152033"/>
                  <a:pt x="76587" y="146923"/>
                </a:cubicBezTo>
                <a:lnTo>
                  <a:pt x="115061" y="12264"/>
                </a:lnTo>
                <a:cubicBezTo>
                  <a:pt x="116534" y="7154"/>
                  <a:pt x="113559" y="1834"/>
                  <a:pt x="108449" y="361"/>
                </a:cubicBezTo>
                <a:close/>
                <a:moveTo>
                  <a:pt x="127866" y="41269"/>
                </a:moveTo>
                <a:cubicBezTo>
                  <a:pt x="124109" y="45027"/>
                  <a:pt x="124109" y="51128"/>
                  <a:pt x="127866" y="54886"/>
                </a:cubicBezTo>
                <a:lnTo>
                  <a:pt x="149929" y="76948"/>
                </a:lnTo>
                <a:lnTo>
                  <a:pt x="127866" y="99011"/>
                </a:lnTo>
                <a:cubicBezTo>
                  <a:pt x="124109" y="102768"/>
                  <a:pt x="124109" y="108870"/>
                  <a:pt x="127866" y="112627"/>
                </a:cubicBezTo>
                <a:cubicBezTo>
                  <a:pt x="131623" y="116384"/>
                  <a:pt x="137725" y="116384"/>
                  <a:pt x="141482" y="112627"/>
                </a:cubicBezTo>
                <a:lnTo>
                  <a:pt x="170338" y="83771"/>
                </a:lnTo>
                <a:cubicBezTo>
                  <a:pt x="174095" y="80014"/>
                  <a:pt x="174095" y="73912"/>
                  <a:pt x="170338" y="70155"/>
                </a:cubicBezTo>
                <a:lnTo>
                  <a:pt x="141482" y="41299"/>
                </a:lnTo>
                <a:cubicBezTo>
                  <a:pt x="137725" y="37542"/>
                  <a:pt x="131623" y="37542"/>
                  <a:pt x="127866" y="41299"/>
                </a:cubicBezTo>
                <a:close/>
                <a:moveTo>
                  <a:pt x="45297" y="41269"/>
                </a:moveTo>
                <a:cubicBezTo>
                  <a:pt x="41540" y="37512"/>
                  <a:pt x="35438" y="37512"/>
                  <a:pt x="31681" y="41269"/>
                </a:cubicBezTo>
                <a:lnTo>
                  <a:pt x="2825" y="70125"/>
                </a:lnTo>
                <a:cubicBezTo>
                  <a:pt x="-932" y="73882"/>
                  <a:pt x="-932" y="79984"/>
                  <a:pt x="2825" y="83741"/>
                </a:cubicBezTo>
                <a:lnTo>
                  <a:pt x="31681" y="112597"/>
                </a:lnTo>
                <a:cubicBezTo>
                  <a:pt x="35438" y="116354"/>
                  <a:pt x="41540" y="116354"/>
                  <a:pt x="45297" y="112597"/>
                </a:cubicBezTo>
                <a:cubicBezTo>
                  <a:pt x="49054" y="108839"/>
                  <a:pt x="49054" y="102738"/>
                  <a:pt x="45297" y="98981"/>
                </a:cubicBezTo>
                <a:lnTo>
                  <a:pt x="23235" y="76948"/>
                </a:lnTo>
                <a:lnTo>
                  <a:pt x="45267" y="54886"/>
                </a:lnTo>
                <a:cubicBezTo>
                  <a:pt x="49024" y="51128"/>
                  <a:pt x="49024" y="45027"/>
                  <a:pt x="45267" y="4126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" name="Text 2"/>
          <p:cNvSpPr/>
          <p:nvPr/>
        </p:nvSpPr>
        <p:spPr>
          <a:xfrm>
            <a:off x="786581" y="341992"/>
            <a:ext cx="2761582" cy="1367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08" b="1" spc="40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 Code Blocks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86581" y="478682"/>
            <a:ext cx="2864180" cy="3419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24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Implementation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45412" y="960890"/>
            <a:ext cx="5675350" cy="3418206"/>
          </a:xfrm>
          <a:custGeom>
            <a:avLst/>
            <a:gdLst/>
            <a:ahLst/>
            <a:cxnLst/>
            <a:rect l="l" t="t" r="r" b="b"/>
            <a:pathLst>
              <a:path w="5675350" h="3418206">
                <a:moveTo>
                  <a:pt x="102615" y="0"/>
                </a:moveTo>
                <a:lnTo>
                  <a:pt x="5572736" y="0"/>
                </a:lnTo>
                <a:cubicBezTo>
                  <a:pt x="5629408" y="0"/>
                  <a:pt x="5675350" y="45942"/>
                  <a:pt x="5675350" y="102615"/>
                </a:cubicBezTo>
                <a:lnTo>
                  <a:pt x="5675350" y="3315591"/>
                </a:lnTo>
                <a:cubicBezTo>
                  <a:pt x="5675350" y="3372264"/>
                  <a:pt x="5629408" y="3418206"/>
                  <a:pt x="5572736" y="3418206"/>
                </a:cubicBezTo>
                <a:lnTo>
                  <a:pt x="102615" y="3418206"/>
                </a:lnTo>
                <a:cubicBezTo>
                  <a:pt x="45942" y="3418206"/>
                  <a:pt x="0" y="3372264"/>
                  <a:pt x="0" y="3315591"/>
                </a:cubicBezTo>
                <a:lnTo>
                  <a:pt x="0" y="102615"/>
                </a:lnTo>
                <a:cubicBezTo>
                  <a:pt x="0" y="45980"/>
                  <a:pt x="45980" y="0"/>
                  <a:pt x="102615" y="0"/>
                </a:cubicBezTo>
                <a:close/>
              </a:path>
            </a:pathLst>
          </a:custGeom>
          <a:solidFill>
            <a:srgbClr val="262626"/>
          </a:solidFill>
          <a:ln w="1016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85628" y="1101107"/>
            <a:ext cx="273593" cy="273593"/>
          </a:xfrm>
          <a:custGeom>
            <a:avLst/>
            <a:gdLst/>
            <a:ahLst/>
            <a:cxnLst/>
            <a:rect l="l" t="t" r="r" b="b"/>
            <a:pathLst>
              <a:path w="273593" h="273593">
                <a:moveTo>
                  <a:pt x="68398" y="0"/>
                </a:moveTo>
                <a:lnTo>
                  <a:pt x="205195" y="0"/>
                </a:lnTo>
                <a:cubicBezTo>
                  <a:pt x="242945" y="0"/>
                  <a:pt x="273593" y="30648"/>
                  <a:pt x="273593" y="68398"/>
                </a:cubicBezTo>
                <a:lnTo>
                  <a:pt x="273593" y="205195"/>
                </a:lnTo>
                <a:cubicBezTo>
                  <a:pt x="273593" y="242945"/>
                  <a:pt x="242945" y="273593"/>
                  <a:pt x="205195" y="273593"/>
                </a:cubicBezTo>
                <a:lnTo>
                  <a:pt x="68398" y="273593"/>
                </a:lnTo>
                <a:cubicBezTo>
                  <a:pt x="30648" y="273593"/>
                  <a:pt x="0" y="242945"/>
                  <a:pt x="0" y="205195"/>
                </a:cubicBezTo>
                <a:lnTo>
                  <a:pt x="0" y="68398"/>
                </a:lnTo>
                <a:cubicBezTo>
                  <a:pt x="0" y="30648"/>
                  <a:pt x="30648" y="0"/>
                  <a:pt x="68398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557233" y="1178055"/>
            <a:ext cx="134659" cy="119697"/>
          </a:xfrm>
          <a:custGeom>
            <a:avLst/>
            <a:gdLst/>
            <a:ahLst/>
            <a:cxnLst/>
            <a:rect l="l" t="t" r="r" b="b"/>
            <a:pathLst>
              <a:path w="134659" h="119697">
                <a:moveTo>
                  <a:pt x="119089" y="23051"/>
                </a:moveTo>
                <a:cubicBezTo>
                  <a:pt x="120866" y="21274"/>
                  <a:pt x="123835" y="21718"/>
                  <a:pt x="124723" y="24056"/>
                </a:cubicBezTo>
                <a:cubicBezTo>
                  <a:pt x="126313" y="28194"/>
                  <a:pt x="127178" y="32706"/>
                  <a:pt x="127178" y="37405"/>
                </a:cubicBezTo>
                <a:cubicBezTo>
                  <a:pt x="127178" y="58072"/>
                  <a:pt x="110439" y="74811"/>
                  <a:pt x="89773" y="74811"/>
                </a:cubicBezTo>
                <a:cubicBezTo>
                  <a:pt x="85682" y="74811"/>
                  <a:pt x="81731" y="74156"/>
                  <a:pt x="78037" y="72940"/>
                </a:cubicBezTo>
                <a:lnTo>
                  <a:pt x="34343" y="116634"/>
                </a:lnTo>
                <a:cubicBezTo>
                  <a:pt x="27773" y="123204"/>
                  <a:pt x="17113" y="123204"/>
                  <a:pt x="10544" y="116634"/>
                </a:cubicBezTo>
                <a:cubicBezTo>
                  <a:pt x="3974" y="110065"/>
                  <a:pt x="3974" y="99405"/>
                  <a:pt x="10544" y="92835"/>
                </a:cubicBezTo>
                <a:lnTo>
                  <a:pt x="54238" y="49141"/>
                </a:lnTo>
                <a:cubicBezTo>
                  <a:pt x="53022" y="45447"/>
                  <a:pt x="52367" y="41520"/>
                  <a:pt x="52367" y="37405"/>
                </a:cubicBezTo>
                <a:cubicBezTo>
                  <a:pt x="52367" y="16739"/>
                  <a:pt x="69106" y="0"/>
                  <a:pt x="89773" y="0"/>
                </a:cubicBezTo>
                <a:cubicBezTo>
                  <a:pt x="94472" y="0"/>
                  <a:pt x="98984" y="865"/>
                  <a:pt x="103122" y="2455"/>
                </a:cubicBezTo>
                <a:cubicBezTo>
                  <a:pt x="105460" y="3343"/>
                  <a:pt x="105880" y="6312"/>
                  <a:pt x="104127" y="8089"/>
                </a:cubicBezTo>
                <a:lnTo>
                  <a:pt x="83391" y="28825"/>
                </a:lnTo>
                <a:cubicBezTo>
                  <a:pt x="82689" y="29527"/>
                  <a:pt x="82292" y="30485"/>
                  <a:pt x="82292" y="31467"/>
                </a:cubicBezTo>
                <a:lnTo>
                  <a:pt x="82292" y="41146"/>
                </a:lnTo>
                <a:cubicBezTo>
                  <a:pt x="82292" y="43203"/>
                  <a:pt x="83975" y="44886"/>
                  <a:pt x="86032" y="44886"/>
                </a:cubicBezTo>
                <a:lnTo>
                  <a:pt x="95711" y="44886"/>
                </a:lnTo>
                <a:cubicBezTo>
                  <a:pt x="96693" y="44886"/>
                  <a:pt x="97651" y="44489"/>
                  <a:pt x="98353" y="43788"/>
                </a:cubicBezTo>
                <a:lnTo>
                  <a:pt x="119089" y="23051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9" name="Text 7"/>
          <p:cNvSpPr/>
          <p:nvPr/>
        </p:nvSpPr>
        <p:spPr>
          <a:xfrm>
            <a:off x="827620" y="1118206"/>
            <a:ext cx="2145997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Snippet 1: The Environment Fix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85628" y="1477298"/>
            <a:ext cx="5454766" cy="20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2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Problem:</a:t>
            </a:r>
            <a:pPr>
              <a:lnSpc>
                <a:spcPct val="140000"/>
              </a:lnSpc>
            </a:pPr>
            <a:r>
              <a:rPr lang="en-US" sz="942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Critical </a:t>
            </a:r>
            <a:pPr>
              <a:lnSpc>
                <a:spcPct val="140000"/>
              </a:lnSpc>
            </a:pPr>
            <a:r>
              <a:rPr lang="en-US" sz="942" dirty="0">
                <a:solidFill>
                  <a:srgbClr val="F59E0B"/>
                </a:solidFill>
                <a:highlight>
                  <a:srgbClr val="333333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libnvrtc.so.12 </a:t>
            </a:r>
            <a:pPr>
              <a:lnSpc>
                <a:spcPct val="140000"/>
              </a:lnSpc>
            </a:pPr>
            <a:r>
              <a:rPr lang="en-US" sz="942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linking error on Brev instance prevented CUDA-Q initialization.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89048" y="1784663"/>
            <a:ext cx="5393207" cy="2452080"/>
          </a:xfrm>
          <a:custGeom>
            <a:avLst/>
            <a:gdLst/>
            <a:ahLst/>
            <a:cxnLst/>
            <a:rect l="l" t="t" r="r" b="b"/>
            <a:pathLst>
              <a:path w="5393207" h="2452080">
                <a:moveTo>
                  <a:pt x="68389" y="0"/>
                </a:moveTo>
                <a:lnTo>
                  <a:pt x="5324819" y="0"/>
                </a:lnTo>
                <a:cubicBezTo>
                  <a:pt x="5362589" y="0"/>
                  <a:pt x="5393207" y="30619"/>
                  <a:pt x="5393207" y="68389"/>
                </a:cubicBezTo>
                <a:lnTo>
                  <a:pt x="5393207" y="2383691"/>
                </a:lnTo>
                <a:cubicBezTo>
                  <a:pt x="5393207" y="2421461"/>
                  <a:pt x="5362589" y="2452080"/>
                  <a:pt x="5324819" y="2452080"/>
                </a:cubicBezTo>
                <a:lnTo>
                  <a:pt x="68389" y="2452080"/>
                </a:lnTo>
                <a:cubicBezTo>
                  <a:pt x="30619" y="2452080"/>
                  <a:pt x="0" y="2421461"/>
                  <a:pt x="0" y="2383691"/>
                </a:cubicBezTo>
                <a:lnTo>
                  <a:pt x="0" y="68389"/>
                </a:lnTo>
                <a:cubicBezTo>
                  <a:pt x="0" y="30619"/>
                  <a:pt x="30619" y="0"/>
                  <a:pt x="68389" y="0"/>
                </a:cubicBezTo>
                <a:close/>
              </a:path>
            </a:pathLst>
          </a:custGeom>
          <a:solidFill>
            <a:srgbClr val="1A1A1A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85628" y="1781243"/>
            <a:ext cx="5441941" cy="2445240"/>
          </a:xfrm>
          <a:prstGeom prst="rect">
            <a:avLst/>
          </a:prstGeom>
          <a:noFill/>
          <a:ln/>
        </p:spPr>
        <p:txBody>
          <a:bodyPr wrap="square" lIns="136797" tIns="136797" rIns="136797" bIns="136797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C637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Environment Configuration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import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os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import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sys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C637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Fix 1: Inject CUDA library path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os.environ[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98C37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'LD_LIBRARY_PATH'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 =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98C37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'/usr/local/cuda/lib64:'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\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os.environ.get(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98C37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'LD_LIBRARY_PATH'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98C37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''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C637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Fix 2: Reprioritize site-packages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user_site = os.path.expanduser(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98C37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'~/.local/lib/python3.12/site-packages'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user_site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sys.path: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sys.path.remove(user_site)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sys.path.insert(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D19A6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user_site)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45412" y="4485541"/>
            <a:ext cx="5675350" cy="1041364"/>
          </a:xfrm>
          <a:custGeom>
            <a:avLst/>
            <a:gdLst/>
            <a:ahLst/>
            <a:cxnLst/>
            <a:rect l="l" t="t" r="r" b="b"/>
            <a:pathLst>
              <a:path w="5675350" h="1041364">
                <a:moveTo>
                  <a:pt x="68397" y="0"/>
                </a:moveTo>
                <a:lnTo>
                  <a:pt x="5606954" y="0"/>
                </a:lnTo>
                <a:cubicBezTo>
                  <a:pt x="5644728" y="0"/>
                  <a:pt x="5675350" y="30622"/>
                  <a:pt x="5675350" y="68397"/>
                </a:cubicBezTo>
                <a:lnTo>
                  <a:pt x="5675350" y="972968"/>
                </a:lnTo>
                <a:cubicBezTo>
                  <a:pt x="5675350" y="1010742"/>
                  <a:pt x="5644728" y="1041364"/>
                  <a:pt x="5606954" y="1041364"/>
                </a:cubicBezTo>
                <a:lnTo>
                  <a:pt x="68397" y="1041364"/>
                </a:lnTo>
                <a:cubicBezTo>
                  <a:pt x="30622" y="1041364"/>
                  <a:pt x="0" y="1010742"/>
                  <a:pt x="0" y="972968"/>
                </a:cubicBezTo>
                <a:lnTo>
                  <a:pt x="0" y="68397"/>
                </a:lnTo>
                <a:cubicBezTo>
                  <a:pt x="0" y="30648"/>
                  <a:pt x="30648" y="0"/>
                  <a:pt x="68397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468528" y="4618917"/>
            <a:ext cx="119697" cy="119697"/>
          </a:xfrm>
          <a:custGeom>
            <a:avLst/>
            <a:gdLst/>
            <a:ahLst/>
            <a:cxnLst/>
            <a:rect l="l" t="t" r="r" b="b"/>
            <a:pathLst>
              <a:path w="119697" h="119697">
                <a:moveTo>
                  <a:pt x="59849" y="119697"/>
                </a:moveTo>
                <a:cubicBezTo>
                  <a:pt x="92880" y="119697"/>
                  <a:pt x="119697" y="92880"/>
                  <a:pt x="119697" y="59849"/>
                </a:cubicBezTo>
                <a:cubicBezTo>
                  <a:pt x="119697" y="26817"/>
                  <a:pt x="92880" y="0"/>
                  <a:pt x="59849" y="0"/>
                </a:cubicBezTo>
                <a:cubicBezTo>
                  <a:pt x="26817" y="0"/>
                  <a:pt x="0" y="26817"/>
                  <a:pt x="0" y="59849"/>
                </a:cubicBezTo>
                <a:cubicBezTo>
                  <a:pt x="0" y="92880"/>
                  <a:pt x="26817" y="119697"/>
                  <a:pt x="59849" y="119697"/>
                </a:cubicBezTo>
                <a:close/>
                <a:moveTo>
                  <a:pt x="52367" y="37405"/>
                </a:moveTo>
                <a:cubicBezTo>
                  <a:pt x="52367" y="33276"/>
                  <a:pt x="55720" y="29924"/>
                  <a:pt x="59849" y="29924"/>
                </a:cubicBezTo>
                <a:cubicBezTo>
                  <a:pt x="63977" y="29924"/>
                  <a:pt x="67330" y="33276"/>
                  <a:pt x="67330" y="37405"/>
                </a:cubicBezTo>
                <a:cubicBezTo>
                  <a:pt x="67330" y="41534"/>
                  <a:pt x="63977" y="44886"/>
                  <a:pt x="59849" y="44886"/>
                </a:cubicBezTo>
                <a:cubicBezTo>
                  <a:pt x="55720" y="44886"/>
                  <a:pt x="52367" y="41534"/>
                  <a:pt x="52367" y="37405"/>
                </a:cubicBezTo>
                <a:close/>
                <a:moveTo>
                  <a:pt x="50497" y="52367"/>
                </a:moveTo>
                <a:lnTo>
                  <a:pt x="61719" y="52367"/>
                </a:lnTo>
                <a:cubicBezTo>
                  <a:pt x="64828" y="52367"/>
                  <a:pt x="67330" y="54869"/>
                  <a:pt x="67330" y="57978"/>
                </a:cubicBezTo>
                <a:lnTo>
                  <a:pt x="67330" y="78551"/>
                </a:lnTo>
                <a:lnTo>
                  <a:pt x="69200" y="78551"/>
                </a:lnTo>
                <a:cubicBezTo>
                  <a:pt x="72309" y="78551"/>
                  <a:pt x="74811" y="81053"/>
                  <a:pt x="74811" y="84162"/>
                </a:cubicBezTo>
                <a:cubicBezTo>
                  <a:pt x="74811" y="87271"/>
                  <a:pt x="72309" y="89773"/>
                  <a:pt x="69200" y="89773"/>
                </a:cubicBezTo>
                <a:lnTo>
                  <a:pt x="50497" y="89773"/>
                </a:lnTo>
                <a:cubicBezTo>
                  <a:pt x="47388" y="89773"/>
                  <a:pt x="44886" y="87271"/>
                  <a:pt x="44886" y="84162"/>
                </a:cubicBezTo>
                <a:cubicBezTo>
                  <a:pt x="44886" y="81053"/>
                  <a:pt x="47388" y="78551"/>
                  <a:pt x="50497" y="78551"/>
                </a:cubicBezTo>
                <a:lnTo>
                  <a:pt x="56108" y="78551"/>
                </a:lnTo>
                <a:lnTo>
                  <a:pt x="56108" y="63589"/>
                </a:lnTo>
                <a:lnTo>
                  <a:pt x="50497" y="63589"/>
                </a:lnTo>
                <a:cubicBezTo>
                  <a:pt x="47388" y="63589"/>
                  <a:pt x="44886" y="61088"/>
                  <a:pt x="44886" y="57978"/>
                </a:cubicBezTo>
                <a:cubicBezTo>
                  <a:pt x="44886" y="54869"/>
                  <a:pt x="47388" y="52367"/>
                  <a:pt x="50497" y="52367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5" name="Text 13"/>
          <p:cNvSpPr/>
          <p:nvPr/>
        </p:nvSpPr>
        <p:spPr>
          <a:xfrm>
            <a:off x="669449" y="4591558"/>
            <a:ext cx="731648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Critical: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51429" y="4830953"/>
            <a:ext cx="5523164" cy="5899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2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Without this fix, the CUDA runtime cannot locate </a:t>
            </a:r>
            <a:pPr>
              <a:lnSpc>
                <a:spcPct val="140000"/>
              </a:lnSpc>
            </a:pPr>
            <a:r>
              <a:rPr lang="en-US" sz="942" dirty="0">
                <a:solidFill>
                  <a:srgbClr val="EFEFEF"/>
                </a:solidFill>
                <a:highlight>
                  <a:srgbClr val="333333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libnvrtc.so.12 </a:t>
            </a:r>
            <a:pPr>
              <a:lnSpc>
                <a:spcPct val="140000"/>
              </a:lnSpc>
            </a:pPr>
            <a:r>
              <a:rPr lang="en-US" sz="942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, causing immediate failure. This manual path injection ensures compatibility with Brev's containerized environment and specific NumPy 1.26.4 + CuPy 13.3.0 stack.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166856" y="960890"/>
            <a:ext cx="5675350" cy="4743423"/>
          </a:xfrm>
          <a:custGeom>
            <a:avLst/>
            <a:gdLst/>
            <a:ahLst/>
            <a:cxnLst/>
            <a:rect l="l" t="t" r="r" b="b"/>
            <a:pathLst>
              <a:path w="5675350" h="4743423">
                <a:moveTo>
                  <a:pt x="102600" y="0"/>
                </a:moveTo>
                <a:lnTo>
                  <a:pt x="5572750" y="0"/>
                </a:lnTo>
                <a:cubicBezTo>
                  <a:pt x="5629415" y="0"/>
                  <a:pt x="5675350" y="45936"/>
                  <a:pt x="5675350" y="102600"/>
                </a:cubicBezTo>
                <a:lnTo>
                  <a:pt x="5675350" y="4640823"/>
                </a:lnTo>
                <a:cubicBezTo>
                  <a:pt x="5675350" y="4697488"/>
                  <a:pt x="5629415" y="4743423"/>
                  <a:pt x="5572750" y="4743423"/>
                </a:cubicBezTo>
                <a:lnTo>
                  <a:pt x="102600" y="4743423"/>
                </a:lnTo>
                <a:cubicBezTo>
                  <a:pt x="45936" y="4743423"/>
                  <a:pt x="0" y="4697488"/>
                  <a:pt x="0" y="4640823"/>
                </a:cubicBezTo>
                <a:lnTo>
                  <a:pt x="0" y="102600"/>
                </a:lnTo>
                <a:cubicBezTo>
                  <a:pt x="0" y="45974"/>
                  <a:pt x="45974" y="0"/>
                  <a:pt x="102600" y="0"/>
                </a:cubicBezTo>
                <a:close/>
              </a:path>
            </a:pathLst>
          </a:custGeom>
          <a:solidFill>
            <a:srgbClr val="262626"/>
          </a:solidFill>
          <a:ln w="1016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307073" y="1101107"/>
            <a:ext cx="273593" cy="273593"/>
          </a:xfrm>
          <a:custGeom>
            <a:avLst/>
            <a:gdLst/>
            <a:ahLst/>
            <a:cxnLst/>
            <a:rect l="l" t="t" r="r" b="b"/>
            <a:pathLst>
              <a:path w="273593" h="273593">
                <a:moveTo>
                  <a:pt x="68398" y="0"/>
                </a:moveTo>
                <a:lnTo>
                  <a:pt x="205195" y="0"/>
                </a:lnTo>
                <a:cubicBezTo>
                  <a:pt x="242945" y="0"/>
                  <a:pt x="273593" y="30648"/>
                  <a:pt x="273593" y="68398"/>
                </a:cubicBezTo>
                <a:lnTo>
                  <a:pt x="273593" y="205195"/>
                </a:lnTo>
                <a:cubicBezTo>
                  <a:pt x="273593" y="242945"/>
                  <a:pt x="242945" y="273593"/>
                  <a:pt x="205195" y="273593"/>
                </a:cubicBezTo>
                <a:lnTo>
                  <a:pt x="68398" y="273593"/>
                </a:lnTo>
                <a:cubicBezTo>
                  <a:pt x="30648" y="273593"/>
                  <a:pt x="0" y="242945"/>
                  <a:pt x="0" y="205195"/>
                </a:cubicBezTo>
                <a:lnTo>
                  <a:pt x="0" y="68398"/>
                </a:lnTo>
                <a:cubicBezTo>
                  <a:pt x="0" y="30648"/>
                  <a:pt x="30648" y="0"/>
                  <a:pt x="68398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6386158" y="1178055"/>
            <a:ext cx="119697" cy="119697"/>
          </a:xfrm>
          <a:custGeom>
            <a:avLst/>
            <a:gdLst/>
            <a:ahLst/>
            <a:cxnLst/>
            <a:rect l="l" t="t" r="r" b="b"/>
            <a:pathLst>
              <a:path w="119697" h="119697">
                <a:moveTo>
                  <a:pt x="41146" y="5611"/>
                </a:moveTo>
                <a:cubicBezTo>
                  <a:pt x="41146" y="2501"/>
                  <a:pt x="38644" y="0"/>
                  <a:pt x="35535" y="0"/>
                </a:cubicBezTo>
                <a:cubicBezTo>
                  <a:pt x="32426" y="0"/>
                  <a:pt x="29924" y="2501"/>
                  <a:pt x="29924" y="5611"/>
                </a:cubicBezTo>
                <a:lnTo>
                  <a:pt x="29924" y="14962"/>
                </a:lnTo>
                <a:cubicBezTo>
                  <a:pt x="21672" y="14962"/>
                  <a:pt x="14962" y="21672"/>
                  <a:pt x="14962" y="29924"/>
                </a:cubicBezTo>
                <a:lnTo>
                  <a:pt x="5611" y="29924"/>
                </a:lnTo>
                <a:cubicBezTo>
                  <a:pt x="2501" y="29924"/>
                  <a:pt x="0" y="32426"/>
                  <a:pt x="0" y="35535"/>
                </a:cubicBezTo>
                <a:cubicBezTo>
                  <a:pt x="0" y="38644"/>
                  <a:pt x="2501" y="41146"/>
                  <a:pt x="5611" y="41146"/>
                </a:cubicBezTo>
                <a:lnTo>
                  <a:pt x="14962" y="41146"/>
                </a:lnTo>
                <a:lnTo>
                  <a:pt x="14962" y="54238"/>
                </a:lnTo>
                <a:lnTo>
                  <a:pt x="5611" y="54238"/>
                </a:lnTo>
                <a:cubicBezTo>
                  <a:pt x="2501" y="54238"/>
                  <a:pt x="0" y="56739"/>
                  <a:pt x="0" y="59849"/>
                </a:cubicBezTo>
                <a:cubicBezTo>
                  <a:pt x="0" y="62958"/>
                  <a:pt x="2501" y="65459"/>
                  <a:pt x="5611" y="65459"/>
                </a:cubicBezTo>
                <a:lnTo>
                  <a:pt x="14962" y="65459"/>
                </a:lnTo>
                <a:lnTo>
                  <a:pt x="14962" y="78551"/>
                </a:lnTo>
                <a:lnTo>
                  <a:pt x="5611" y="78551"/>
                </a:lnTo>
                <a:cubicBezTo>
                  <a:pt x="2501" y="78551"/>
                  <a:pt x="0" y="81053"/>
                  <a:pt x="0" y="84162"/>
                </a:cubicBezTo>
                <a:cubicBezTo>
                  <a:pt x="0" y="87271"/>
                  <a:pt x="2501" y="89773"/>
                  <a:pt x="5611" y="89773"/>
                </a:cubicBezTo>
                <a:lnTo>
                  <a:pt x="14962" y="89773"/>
                </a:lnTo>
                <a:cubicBezTo>
                  <a:pt x="14962" y="98025"/>
                  <a:pt x="21672" y="104735"/>
                  <a:pt x="29924" y="104735"/>
                </a:cubicBezTo>
                <a:lnTo>
                  <a:pt x="29924" y="114086"/>
                </a:lnTo>
                <a:cubicBezTo>
                  <a:pt x="29924" y="117196"/>
                  <a:pt x="32426" y="119697"/>
                  <a:pt x="35535" y="119697"/>
                </a:cubicBezTo>
                <a:cubicBezTo>
                  <a:pt x="38644" y="119697"/>
                  <a:pt x="41146" y="117196"/>
                  <a:pt x="41146" y="114086"/>
                </a:cubicBezTo>
                <a:lnTo>
                  <a:pt x="41146" y="104735"/>
                </a:lnTo>
                <a:lnTo>
                  <a:pt x="54238" y="104735"/>
                </a:lnTo>
                <a:lnTo>
                  <a:pt x="54238" y="114086"/>
                </a:lnTo>
                <a:cubicBezTo>
                  <a:pt x="54238" y="117196"/>
                  <a:pt x="56739" y="119697"/>
                  <a:pt x="59849" y="119697"/>
                </a:cubicBezTo>
                <a:cubicBezTo>
                  <a:pt x="62958" y="119697"/>
                  <a:pt x="65459" y="117196"/>
                  <a:pt x="65459" y="114086"/>
                </a:cubicBezTo>
                <a:lnTo>
                  <a:pt x="65459" y="104735"/>
                </a:lnTo>
                <a:lnTo>
                  <a:pt x="78551" y="104735"/>
                </a:lnTo>
                <a:lnTo>
                  <a:pt x="78551" y="114086"/>
                </a:lnTo>
                <a:cubicBezTo>
                  <a:pt x="78551" y="117196"/>
                  <a:pt x="81053" y="119697"/>
                  <a:pt x="84162" y="119697"/>
                </a:cubicBezTo>
                <a:cubicBezTo>
                  <a:pt x="87271" y="119697"/>
                  <a:pt x="89773" y="117196"/>
                  <a:pt x="89773" y="114086"/>
                </a:cubicBezTo>
                <a:lnTo>
                  <a:pt x="89773" y="104735"/>
                </a:lnTo>
                <a:cubicBezTo>
                  <a:pt x="98025" y="104735"/>
                  <a:pt x="104735" y="98025"/>
                  <a:pt x="104735" y="89773"/>
                </a:cubicBezTo>
                <a:lnTo>
                  <a:pt x="114086" y="89773"/>
                </a:lnTo>
                <a:cubicBezTo>
                  <a:pt x="117196" y="89773"/>
                  <a:pt x="119697" y="87271"/>
                  <a:pt x="119697" y="84162"/>
                </a:cubicBezTo>
                <a:cubicBezTo>
                  <a:pt x="119697" y="81053"/>
                  <a:pt x="117196" y="78551"/>
                  <a:pt x="114086" y="78551"/>
                </a:cubicBezTo>
                <a:lnTo>
                  <a:pt x="104735" y="78551"/>
                </a:lnTo>
                <a:lnTo>
                  <a:pt x="104735" y="65459"/>
                </a:lnTo>
                <a:lnTo>
                  <a:pt x="114086" y="65459"/>
                </a:lnTo>
                <a:cubicBezTo>
                  <a:pt x="117196" y="65459"/>
                  <a:pt x="119697" y="62958"/>
                  <a:pt x="119697" y="59849"/>
                </a:cubicBezTo>
                <a:cubicBezTo>
                  <a:pt x="119697" y="56739"/>
                  <a:pt x="117196" y="54238"/>
                  <a:pt x="114086" y="54238"/>
                </a:cubicBezTo>
                <a:lnTo>
                  <a:pt x="104735" y="54238"/>
                </a:lnTo>
                <a:lnTo>
                  <a:pt x="104735" y="41146"/>
                </a:lnTo>
                <a:lnTo>
                  <a:pt x="114086" y="41146"/>
                </a:lnTo>
                <a:cubicBezTo>
                  <a:pt x="117196" y="41146"/>
                  <a:pt x="119697" y="38644"/>
                  <a:pt x="119697" y="35535"/>
                </a:cubicBezTo>
                <a:cubicBezTo>
                  <a:pt x="119697" y="32426"/>
                  <a:pt x="117196" y="29924"/>
                  <a:pt x="114086" y="29924"/>
                </a:cubicBezTo>
                <a:lnTo>
                  <a:pt x="104735" y="29924"/>
                </a:lnTo>
                <a:cubicBezTo>
                  <a:pt x="104735" y="21672"/>
                  <a:pt x="98025" y="14962"/>
                  <a:pt x="89773" y="14962"/>
                </a:cubicBezTo>
                <a:lnTo>
                  <a:pt x="89773" y="5611"/>
                </a:lnTo>
                <a:cubicBezTo>
                  <a:pt x="89773" y="2501"/>
                  <a:pt x="87271" y="0"/>
                  <a:pt x="84162" y="0"/>
                </a:cubicBezTo>
                <a:cubicBezTo>
                  <a:pt x="81053" y="0"/>
                  <a:pt x="78551" y="2501"/>
                  <a:pt x="78551" y="5611"/>
                </a:cubicBezTo>
                <a:lnTo>
                  <a:pt x="78551" y="14962"/>
                </a:lnTo>
                <a:lnTo>
                  <a:pt x="65459" y="14962"/>
                </a:lnTo>
                <a:lnTo>
                  <a:pt x="65459" y="5611"/>
                </a:lnTo>
                <a:cubicBezTo>
                  <a:pt x="65459" y="2501"/>
                  <a:pt x="62958" y="0"/>
                  <a:pt x="59849" y="0"/>
                </a:cubicBezTo>
                <a:cubicBezTo>
                  <a:pt x="56739" y="0"/>
                  <a:pt x="54238" y="2501"/>
                  <a:pt x="54238" y="5611"/>
                </a:cubicBezTo>
                <a:lnTo>
                  <a:pt x="54238" y="14962"/>
                </a:lnTo>
                <a:lnTo>
                  <a:pt x="41146" y="14962"/>
                </a:lnTo>
                <a:lnTo>
                  <a:pt x="41146" y="5611"/>
                </a:lnTo>
                <a:close/>
                <a:moveTo>
                  <a:pt x="37405" y="29924"/>
                </a:moveTo>
                <a:lnTo>
                  <a:pt x="82292" y="29924"/>
                </a:lnTo>
                <a:cubicBezTo>
                  <a:pt x="86430" y="29924"/>
                  <a:pt x="89773" y="33267"/>
                  <a:pt x="89773" y="37405"/>
                </a:cubicBezTo>
                <a:lnTo>
                  <a:pt x="89773" y="82292"/>
                </a:lnTo>
                <a:cubicBezTo>
                  <a:pt x="89773" y="86430"/>
                  <a:pt x="86430" y="89773"/>
                  <a:pt x="82292" y="89773"/>
                </a:cubicBezTo>
                <a:lnTo>
                  <a:pt x="37405" y="89773"/>
                </a:lnTo>
                <a:cubicBezTo>
                  <a:pt x="33267" y="89773"/>
                  <a:pt x="29924" y="86430"/>
                  <a:pt x="29924" y="82292"/>
                </a:cubicBezTo>
                <a:lnTo>
                  <a:pt x="29924" y="37405"/>
                </a:lnTo>
                <a:cubicBezTo>
                  <a:pt x="29924" y="33267"/>
                  <a:pt x="33267" y="29924"/>
                  <a:pt x="37405" y="29924"/>
                </a:cubicBezTo>
                <a:close/>
                <a:moveTo>
                  <a:pt x="41146" y="41146"/>
                </a:moveTo>
                <a:lnTo>
                  <a:pt x="41146" y="78551"/>
                </a:lnTo>
                <a:lnTo>
                  <a:pt x="78551" y="78551"/>
                </a:lnTo>
                <a:lnTo>
                  <a:pt x="78551" y="41146"/>
                </a:lnTo>
                <a:lnTo>
                  <a:pt x="41146" y="41146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0" name="Text 18"/>
          <p:cNvSpPr/>
          <p:nvPr/>
        </p:nvSpPr>
        <p:spPr>
          <a:xfrm>
            <a:off x="6649065" y="1118206"/>
            <a:ext cx="2325543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Snippet 2: The Optimization Loop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307073" y="1477298"/>
            <a:ext cx="5454766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2" b="1" dirty="0">
                <a:solidFill>
                  <a:srgbClr val="22C55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Core:</a:t>
            </a:r>
            <a:pPr>
              <a:lnSpc>
                <a:spcPct val="140000"/>
              </a:lnSpc>
            </a:pPr>
            <a:r>
              <a:rPr lang="en-US" sz="942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GPU-accelerated Tabu Search for local refinement at N=40 scale using CuPy arrays.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310493" y="1777823"/>
            <a:ext cx="5393207" cy="3785847"/>
          </a:xfrm>
          <a:custGeom>
            <a:avLst/>
            <a:gdLst/>
            <a:ahLst/>
            <a:cxnLst/>
            <a:rect l="l" t="t" r="r" b="b"/>
            <a:pathLst>
              <a:path w="5393207" h="3785847">
                <a:moveTo>
                  <a:pt x="68410" y="0"/>
                </a:moveTo>
                <a:lnTo>
                  <a:pt x="5324797" y="0"/>
                </a:lnTo>
                <a:cubicBezTo>
                  <a:pt x="5362579" y="0"/>
                  <a:pt x="5393207" y="30628"/>
                  <a:pt x="5393207" y="68410"/>
                </a:cubicBezTo>
                <a:lnTo>
                  <a:pt x="5393207" y="3717437"/>
                </a:lnTo>
                <a:cubicBezTo>
                  <a:pt x="5393207" y="3755219"/>
                  <a:pt x="5362579" y="3785847"/>
                  <a:pt x="5324797" y="3785847"/>
                </a:cubicBezTo>
                <a:lnTo>
                  <a:pt x="68410" y="3785847"/>
                </a:lnTo>
                <a:cubicBezTo>
                  <a:pt x="30628" y="3785847"/>
                  <a:pt x="0" y="3755219"/>
                  <a:pt x="0" y="3717437"/>
                </a:cubicBezTo>
                <a:lnTo>
                  <a:pt x="0" y="68410"/>
                </a:lnTo>
                <a:cubicBezTo>
                  <a:pt x="0" y="30654"/>
                  <a:pt x="30654" y="0"/>
                  <a:pt x="68410" y="0"/>
                </a:cubicBezTo>
                <a:close/>
              </a:path>
            </a:pathLst>
          </a:custGeom>
          <a:solidFill>
            <a:srgbClr val="1A1A1A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6307073" y="1774403"/>
            <a:ext cx="5441941" cy="3779007"/>
          </a:xfrm>
          <a:prstGeom prst="rect">
            <a:avLst/>
          </a:prstGeom>
          <a:noFill/>
          <a:ln/>
        </p:spPr>
        <p:txBody>
          <a:bodyPr wrap="square" lIns="136797" tIns="136797" rIns="136797" bIns="136797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import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cupy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cp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61A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compute_energy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(spins, n):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8C37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"""GPU-accelerated energy computation."""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spins_gpu = cp.asarray(spins)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5C637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H2D transfer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 =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D19A6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61A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range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D19A6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n):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C637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Vectorized GPU correlation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c_k = cp.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61A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(spins_gpu[:n-k] * spins_gpu[k:])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 +=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61A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float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(c_k * c_k)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5C637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D2H transfer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return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C637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Tabu Search loop (5,000 iterations)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61A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range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D19A6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5000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):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idx = np.random.randint(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D19A6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n_target)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best_spins[idx] *=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D19A6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-1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5C637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Flip bit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current_e =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61A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compute_energy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(best_spins, n_target)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current_e &lt; best_e: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best_e = current_e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678D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else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best_spins[idx] *= 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D19A6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-1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5C637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Revert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66856" y="5812468"/>
            <a:ext cx="5675350" cy="844719"/>
          </a:xfrm>
          <a:custGeom>
            <a:avLst/>
            <a:gdLst/>
            <a:ahLst/>
            <a:cxnLst/>
            <a:rect l="l" t="t" r="r" b="b"/>
            <a:pathLst>
              <a:path w="5675350" h="844719">
                <a:moveTo>
                  <a:pt x="68397" y="0"/>
                </a:moveTo>
                <a:lnTo>
                  <a:pt x="5606953" y="0"/>
                </a:lnTo>
                <a:cubicBezTo>
                  <a:pt x="5644728" y="0"/>
                  <a:pt x="5675350" y="30622"/>
                  <a:pt x="5675350" y="68397"/>
                </a:cubicBezTo>
                <a:lnTo>
                  <a:pt x="5675350" y="776322"/>
                </a:lnTo>
                <a:cubicBezTo>
                  <a:pt x="5675350" y="814097"/>
                  <a:pt x="5644728" y="844719"/>
                  <a:pt x="5606953" y="844719"/>
                </a:cubicBezTo>
                <a:lnTo>
                  <a:pt x="68397" y="844719"/>
                </a:lnTo>
                <a:cubicBezTo>
                  <a:pt x="30648" y="844719"/>
                  <a:pt x="0" y="814072"/>
                  <a:pt x="0" y="776322"/>
                </a:cubicBezTo>
                <a:lnTo>
                  <a:pt x="0" y="68397"/>
                </a:lnTo>
                <a:cubicBezTo>
                  <a:pt x="0" y="30648"/>
                  <a:pt x="30648" y="0"/>
                  <a:pt x="68397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289973" y="5945844"/>
            <a:ext cx="119697" cy="119697"/>
          </a:xfrm>
          <a:custGeom>
            <a:avLst/>
            <a:gdLst/>
            <a:ahLst/>
            <a:cxnLst/>
            <a:rect l="l" t="t" r="r" b="b"/>
            <a:pathLst>
              <a:path w="119697" h="119697">
                <a:moveTo>
                  <a:pt x="29924" y="74811"/>
                </a:moveTo>
                <a:lnTo>
                  <a:pt x="5728" y="74811"/>
                </a:lnTo>
                <a:cubicBezTo>
                  <a:pt x="-94" y="74811"/>
                  <a:pt x="-3670" y="68475"/>
                  <a:pt x="-678" y="63472"/>
                </a:cubicBezTo>
                <a:lnTo>
                  <a:pt x="11689" y="42852"/>
                </a:lnTo>
                <a:cubicBezTo>
                  <a:pt x="13723" y="39463"/>
                  <a:pt x="17370" y="37405"/>
                  <a:pt x="21321" y="37405"/>
                </a:cubicBezTo>
                <a:lnTo>
                  <a:pt x="43530" y="37405"/>
                </a:lnTo>
                <a:cubicBezTo>
                  <a:pt x="61321" y="7271"/>
                  <a:pt x="87856" y="5751"/>
                  <a:pt x="105600" y="8346"/>
                </a:cubicBezTo>
                <a:cubicBezTo>
                  <a:pt x="108592" y="8790"/>
                  <a:pt x="110930" y="11128"/>
                  <a:pt x="111351" y="14097"/>
                </a:cubicBezTo>
                <a:cubicBezTo>
                  <a:pt x="113946" y="31841"/>
                  <a:pt x="112426" y="58376"/>
                  <a:pt x="82292" y="76167"/>
                </a:cubicBezTo>
                <a:lnTo>
                  <a:pt x="82292" y="98376"/>
                </a:lnTo>
                <a:cubicBezTo>
                  <a:pt x="82292" y="102327"/>
                  <a:pt x="80234" y="105974"/>
                  <a:pt x="76845" y="108008"/>
                </a:cubicBezTo>
                <a:lnTo>
                  <a:pt x="56225" y="120375"/>
                </a:lnTo>
                <a:cubicBezTo>
                  <a:pt x="51245" y="123367"/>
                  <a:pt x="44886" y="119767"/>
                  <a:pt x="44886" y="113969"/>
                </a:cubicBezTo>
                <a:lnTo>
                  <a:pt x="44886" y="89773"/>
                </a:lnTo>
                <a:cubicBezTo>
                  <a:pt x="44886" y="81520"/>
                  <a:pt x="38177" y="74811"/>
                  <a:pt x="29924" y="74811"/>
                </a:cubicBezTo>
                <a:lnTo>
                  <a:pt x="29901" y="74811"/>
                </a:lnTo>
                <a:close/>
                <a:moveTo>
                  <a:pt x="93513" y="37405"/>
                </a:moveTo>
                <a:cubicBezTo>
                  <a:pt x="93513" y="31212"/>
                  <a:pt x="88485" y="26184"/>
                  <a:pt x="82292" y="26184"/>
                </a:cubicBezTo>
                <a:cubicBezTo>
                  <a:pt x="76098" y="26184"/>
                  <a:pt x="71070" y="31212"/>
                  <a:pt x="71070" y="37405"/>
                </a:cubicBezTo>
                <a:cubicBezTo>
                  <a:pt x="71070" y="43599"/>
                  <a:pt x="76098" y="48627"/>
                  <a:pt x="82292" y="48627"/>
                </a:cubicBezTo>
                <a:cubicBezTo>
                  <a:pt x="88485" y="48627"/>
                  <a:pt x="93513" y="43599"/>
                  <a:pt x="93513" y="3740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6" name="Text 24"/>
          <p:cNvSpPr/>
          <p:nvPr/>
        </p:nvSpPr>
        <p:spPr>
          <a:xfrm>
            <a:off x="6490893" y="5918485"/>
            <a:ext cx="731648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Critical: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272874" y="6157880"/>
            <a:ext cx="5523164" cy="3932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2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This loop enables </a:t>
            </a:r>
            <a:pPr>
              <a:lnSpc>
                <a:spcPct val="140000"/>
              </a:lnSpc>
            </a:pPr>
            <a:r>
              <a:rPr lang="en-US" sz="942" b="1" dirty="0">
                <a:solidFill>
                  <a:srgbClr val="22C55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N=40 scale-up</a:t>
            </a:r>
            <a:pPr>
              <a:lnSpc>
                <a:spcPct val="140000"/>
              </a:lnSpc>
            </a:pPr>
            <a:r>
              <a:rPr lang="en-US" sz="942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by leveraging CuPy's GPU vectorization. The </a:t>
            </a:r>
            <a:pPr>
              <a:lnSpc>
                <a:spcPct val="140000"/>
              </a:lnSpc>
            </a:pPr>
            <a:r>
              <a:rPr lang="en-US" sz="942" dirty="0">
                <a:solidFill>
                  <a:srgbClr val="EFEFEF"/>
                </a:solidFill>
                <a:highlight>
                  <a:srgbClr val="333333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cp.sum() </a:t>
            </a:r>
            <a:pPr>
              <a:lnSpc>
                <a:spcPct val="140000"/>
              </a:lnSpc>
            </a:pPr>
            <a:r>
              <a:rPr lang="en-US" sz="942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operations run on CUDA cores, achieving </a:t>
            </a:r>
            <a:pPr>
              <a:lnSpc>
                <a:spcPct val="140000"/>
              </a:lnSpc>
            </a:pPr>
            <a:r>
              <a:rPr lang="en-US" sz="942" b="1" dirty="0">
                <a:solidFill>
                  <a:srgbClr val="22C55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1000× speedup</a:t>
            </a:r>
            <a:pPr>
              <a:lnSpc>
                <a:spcPct val="140000"/>
              </a:lnSpc>
            </a:pPr>
            <a:r>
              <a:rPr lang="en-US" sz="942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vs. NumPy for autocorrelation calculations.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ec210ad74f7944884d5b9bb326fb5803ee4b4571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18" r="18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91919">
                  <a:alpha val="95000"/>
                </a:srgbClr>
              </a:gs>
              <a:gs pos="50000">
                <a:srgbClr val="191919">
                  <a:alpha val="90000"/>
                </a:srgbClr>
              </a:gs>
              <a:gs pos="100000">
                <a:srgbClr val="22C55E">
                  <a:alpha val="1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810" y="460889"/>
            <a:ext cx="369570" cy="369570"/>
          </a:xfrm>
          <a:custGeom>
            <a:avLst/>
            <a:gdLst/>
            <a:ahLst/>
            <a:cxnLst/>
            <a:rect l="l" t="t" r="r" b="b"/>
            <a:pathLst>
              <a:path w="369570" h="369570">
                <a:moveTo>
                  <a:pt x="76202" y="0"/>
                </a:moveTo>
                <a:lnTo>
                  <a:pt x="293368" y="0"/>
                </a:lnTo>
                <a:cubicBezTo>
                  <a:pt x="335453" y="0"/>
                  <a:pt x="369570" y="34117"/>
                  <a:pt x="369570" y="76202"/>
                </a:cubicBezTo>
                <a:lnTo>
                  <a:pt x="369570" y="293368"/>
                </a:lnTo>
                <a:cubicBezTo>
                  <a:pt x="369570" y="335453"/>
                  <a:pt x="335453" y="369570"/>
                  <a:pt x="293368" y="369570"/>
                </a:cubicBezTo>
                <a:lnTo>
                  <a:pt x="76202" y="369570"/>
                </a:lnTo>
                <a:cubicBezTo>
                  <a:pt x="34117" y="369570"/>
                  <a:pt x="0" y="335453"/>
                  <a:pt x="0" y="29336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 w="1016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488156" y="561854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8321" y="0"/>
                </a:moveTo>
                <a:lnTo>
                  <a:pt x="123330" y="0"/>
                </a:lnTo>
                <a:cubicBezTo>
                  <a:pt x="132204" y="0"/>
                  <a:pt x="139437" y="7300"/>
                  <a:pt x="139102" y="16140"/>
                </a:cubicBezTo>
                <a:cubicBezTo>
                  <a:pt x="139035" y="17915"/>
                  <a:pt x="138968" y="19690"/>
                  <a:pt x="138868" y="21431"/>
                </a:cubicBezTo>
                <a:lnTo>
                  <a:pt x="155477" y="21431"/>
                </a:lnTo>
                <a:cubicBezTo>
                  <a:pt x="164217" y="21431"/>
                  <a:pt x="171919" y="28664"/>
                  <a:pt x="171249" y="38107"/>
                </a:cubicBezTo>
                <a:cubicBezTo>
                  <a:pt x="168738" y="72833"/>
                  <a:pt x="150990" y="91920"/>
                  <a:pt x="131735" y="101899"/>
                </a:cubicBezTo>
                <a:cubicBezTo>
                  <a:pt x="126444" y="104645"/>
                  <a:pt x="121053" y="106687"/>
                  <a:pt x="115930" y="108194"/>
                </a:cubicBezTo>
                <a:cubicBezTo>
                  <a:pt x="109165" y="117771"/>
                  <a:pt x="102133" y="122828"/>
                  <a:pt x="96541" y="125540"/>
                </a:cubicBezTo>
                <a:lnTo>
                  <a:pt x="96541" y="150019"/>
                </a:lnTo>
                <a:lnTo>
                  <a:pt x="117972" y="150019"/>
                </a:lnTo>
                <a:cubicBezTo>
                  <a:pt x="123899" y="150019"/>
                  <a:pt x="128688" y="154807"/>
                  <a:pt x="128688" y="160734"/>
                </a:cubicBezTo>
                <a:cubicBezTo>
                  <a:pt x="128688" y="166661"/>
                  <a:pt x="123899" y="171450"/>
                  <a:pt x="117972" y="171450"/>
                </a:cubicBezTo>
                <a:lnTo>
                  <a:pt x="53679" y="171450"/>
                </a:lnTo>
                <a:cubicBezTo>
                  <a:pt x="47752" y="171450"/>
                  <a:pt x="42963" y="166661"/>
                  <a:pt x="42963" y="160734"/>
                </a:cubicBezTo>
                <a:cubicBezTo>
                  <a:pt x="42963" y="154807"/>
                  <a:pt x="47752" y="150019"/>
                  <a:pt x="53679" y="150019"/>
                </a:cubicBezTo>
                <a:lnTo>
                  <a:pt x="75110" y="150019"/>
                </a:lnTo>
                <a:lnTo>
                  <a:pt x="75110" y="125540"/>
                </a:lnTo>
                <a:cubicBezTo>
                  <a:pt x="69752" y="122962"/>
                  <a:pt x="63088" y="118173"/>
                  <a:pt x="56592" y="109366"/>
                </a:cubicBezTo>
                <a:cubicBezTo>
                  <a:pt x="50430" y="107759"/>
                  <a:pt x="43733" y="105315"/>
                  <a:pt x="37203" y="101631"/>
                </a:cubicBezTo>
                <a:cubicBezTo>
                  <a:pt x="19087" y="91485"/>
                  <a:pt x="2746" y="72364"/>
                  <a:pt x="402" y="38040"/>
                </a:cubicBezTo>
                <a:cubicBezTo>
                  <a:pt x="-234" y="28631"/>
                  <a:pt x="7434" y="21398"/>
                  <a:pt x="16174" y="21398"/>
                </a:cubicBezTo>
                <a:lnTo>
                  <a:pt x="32783" y="21398"/>
                </a:lnTo>
                <a:cubicBezTo>
                  <a:pt x="32683" y="19656"/>
                  <a:pt x="32616" y="17915"/>
                  <a:pt x="32549" y="16107"/>
                </a:cubicBezTo>
                <a:cubicBezTo>
                  <a:pt x="32214" y="7233"/>
                  <a:pt x="39447" y="-33"/>
                  <a:pt x="48321" y="-33"/>
                </a:cubicBezTo>
                <a:close/>
                <a:moveTo>
                  <a:pt x="33989" y="37505"/>
                </a:moveTo>
                <a:lnTo>
                  <a:pt x="16442" y="37505"/>
                </a:lnTo>
                <a:cubicBezTo>
                  <a:pt x="18518" y="65868"/>
                  <a:pt x="31544" y="80066"/>
                  <a:pt x="44972" y="87600"/>
                </a:cubicBezTo>
                <a:cubicBezTo>
                  <a:pt x="40150" y="75110"/>
                  <a:pt x="36165" y="58802"/>
                  <a:pt x="33989" y="37505"/>
                </a:cubicBezTo>
                <a:close/>
                <a:moveTo>
                  <a:pt x="127248" y="85993"/>
                </a:moveTo>
                <a:cubicBezTo>
                  <a:pt x="140810" y="78023"/>
                  <a:pt x="153066" y="63858"/>
                  <a:pt x="155142" y="37505"/>
                </a:cubicBezTo>
                <a:lnTo>
                  <a:pt x="137629" y="37505"/>
                </a:lnTo>
                <a:cubicBezTo>
                  <a:pt x="135553" y="57898"/>
                  <a:pt x="131802" y="73737"/>
                  <a:pt x="127248" y="85993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" name="Text 3"/>
          <p:cNvSpPr/>
          <p:nvPr/>
        </p:nvSpPr>
        <p:spPr>
          <a:xfrm>
            <a:off x="876300" y="381000"/>
            <a:ext cx="5133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Verification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76300" y="533279"/>
            <a:ext cx="52482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Results &amp; Milestone Achievement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4810" y="1070489"/>
            <a:ext cx="2731770" cy="1436370"/>
          </a:xfrm>
          <a:custGeom>
            <a:avLst/>
            <a:gdLst/>
            <a:ahLst/>
            <a:cxnLst/>
            <a:rect l="l" t="t" r="r" b="b"/>
            <a:pathLst>
              <a:path w="2731770" h="1436370">
                <a:moveTo>
                  <a:pt x="114306" y="0"/>
                </a:moveTo>
                <a:lnTo>
                  <a:pt x="2617464" y="0"/>
                </a:lnTo>
                <a:cubicBezTo>
                  <a:pt x="2680593" y="0"/>
                  <a:pt x="2731770" y="51177"/>
                  <a:pt x="2731770" y="114306"/>
                </a:cubicBezTo>
                <a:lnTo>
                  <a:pt x="2731770" y="1322064"/>
                </a:lnTo>
                <a:cubicBezTo>
                  <a:pt x="2731770" y="1385193"/>
                  <a:pt x="2680593" y="1436370"/>
                  <a:pt x="2617464" y="1436370"/>
                </a:cubicBezTo>
                <a:lnTo>
                  <a:pt x="114306" y="1436370"/>
                </a:lnTo>
                <a:cubicBezTo>
                  <a:pt x="51177" y="1436370"/>
                  <a:pt x="0" y="1385193"/>
                  <a:pt x="0" y="132206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solidFill>
            <a:srgbClr val="262626">
              <a:alpha val="90196"/>
            </a:srgbClr>
          </a:solidFill>
          <a:ln w="1016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612106" y="12267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35719" y="35719"/>
                </a:moveTo>
                <a:cubicBezTo>
                  <a:pt x="35719" y="25840"/>
                  <a:pt x="27738" y="17859"/>
                  <a:pt x="17859" y="17859"/>
                </a:cubicBezTo>
                <a:cubicBezTo>
                  <a:pt x="7981" y="17859"/>
                  <a:pt x="0" y="25840"/>
                  <a:pt x="0" y="35719"/>
                </a:cubicBezTo>
                <a:lnTo>
                  <a:pt x="0" y="223242"/>
                </a:lnTo>
                <a:cubicBezTo>
                  <a:pt x="0" y="247910"/>
                  <a:pt x="19980" y="267891"/>
                  <a:pt x="44648" y="267891"/>
                </a:cubicBezTo>
                <a:lnTo>
                  <a:pt x="267891" y="267891"/>
                </a:lnTo>
                <a:cubicBezTo>
                  <a:pt x="277769" y="267891"/>
                  <a:pt x="285750" y="259910"/>
                  <a:pt x="285750" y="250031"/>
                </a:cubicBezTo>
                <a:cubicBezTo>
                  <a:pt x="285750" y="240153"/>
                  <a:pt x="277769" y="232172"/>
                  <a:pt x="267891" y="232172"/>
                </a:cubicBezTo>
                <a:lnTo>
                  <a:pt x="44648" y="232172"/>
                </a:lnTo>
                <a:cubicBezTo>
                  <a:pt x="39737" y="232172"/>
                  <a:pt x="35719" y="228154"/>
                  <a:pt x="35719" y="223242"/>
                </a:cubicBezTo>
                <a:lnTo>
                  <a:pt x="35719" y="35719"/>
                </a:lnTo>
                <a:close/>
                <a:moveTo>
                  <a:pt x="262644" y="84051"/>
                </a:moveTo>
                <a:cubicBezTo>
                  <a:pt x="269621" y="77074"/>
                  <a:pt x="269621" y="65745"/>
                  <a:pt x="262644" y="58769"/>
                </a:cubicBezTo>
                <a:cubicBezTo>
                  <a:pt x="255668" y="51792"/>
                  <a:pt x="244339" y="51792"/>
                  <a:pt x="237362" y="58769"/>
                </a:cubicBezTo>
                <a:lnTo>
                  <a:pt x="178594" y="117593"/>
                </a:lnTo>
                <a:lnTo>
                  <a:pt x="146558" y="85613"/>
                </a:lnTo>
                <a:cubicBezTo>
                  <a:pt x="139582" y="78637"/>
                  <a:pt x="128253" y="78637"/>
                  <a:pt x="121276" y="85613"/>
                </a:cubicBezTo>
                <a:lnTo>
                  <a:pt x="67698" y="139192"/>
                </a:lnTo>
                <a:cubicBezTo>
                  <a:pt x="60722" y="146168"/>
                  <a:pt x="60722" y="157497"/>
                  <a:pt x="67698" y="164474"/>
                </a:cubicBezTo>
                <a:cubicBezTo>
                  <a:pt x="74675" y="171450"/>
                  <a:pt x="86004" y="171450"/>
                  <a:pt x="92980" y="164474"/>
                </a:cubicBezTo>
                <a:lnTo>
                  <a:pt x="133945" y="123509"/>
                </a:lnTo>
                <a:lnTo>
                  <a:pt x="165981" y="155544"/>
                </a:lnTo>
                <a:cubicBezTo>
                  <a:pt x="172957" y="162520"/>
                  <a:pt x="184286" y="162520"/>
                  <a:pt x="191263" y="155544"/>
                </a:cubicBezTo>
                <a:lnTo>
                  <a:pt x="262700" y="84106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0" name="Text 7"/>
          <p:cNvSpPr/>
          <p:nvPr/>
        </p:nvSpPr>
        <p:spPr>
          <a:xfrm>
            <a:off x="512445" y="1588650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spc="45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Merit Factor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55295" y="1779031"/>
            <a:ext cx="25908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22C55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3.9216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12445" y="2198131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Target: &gt;3.5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280410" y="1070489"/>
            <a:ext cx="2731770" cy="1436370"/>
          </a:xfrm>
          <a:custGeom>
            <a:avLst/>
            <a:gdLst/>
            <a:ahLst/>
            <a:cxnLst/>
            <a:rect l="l" t="t" r="r" b="b"/>
            <a:pathLst>
              <a:path w="2731770" h="1436370">
                <a:moveTo>
                  <a:pt x="114306" y="0"/>
                </a:moveTo>
                <a:lnTo>
                  <a:pt x="2617464" y="0"/>
                </a:lnTo>
                <a:cubicBezTo>
                  <a:pt x="2680593" y="0"/>
                  <a:pt x="2731770" y="51177"/>
                  <a:pt x="2731770" y="114306"/>
                </a:cubicBezTo>
                <a:lnTo>
                  <a:pt x="2731770" y="1322064"/>
                </a:lnTo>
                <a:cubicBezTo>
                  <a:pt x="2731770" y="1385193"/>
                  <a:pt x="2680593" y="1436370"/>
                  <a:pt x="2617464" y="1436370"/>
                </a:cubicBezTo>
                <a:lnTo>
                  <a:pt x="114306" y="1436370"/>
                </a:lnTo>
                <a:cubicBezTo>
                  <a:pt x="51177" y="1436370"/>
                  <a:pt x="0" y="1385193"/>
                  <a:pt x="0" y="132206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solidFill>
            <a:srgbClr val="262626">
              <a:alpha val="90196"/>
            </a:srgbClr>
          </a:solidFill>
          <a:ln w="1016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4507706" y="12267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221730" y="0"/>
                  <a:pt x="285750" y="64020"/>
                  <a:pt x="285750" y="142875"/>
                </a:cubicBezTo>
                <a:cubicBezTo>
                  <a:pt x="285750" y="221730"/>
                  <a:pt x="221730" y="285750"/>
                  <a:pt x="142875" y="285750"/>
                </a:cubicBezTo>
                <a:cubicBezTo>
                  <a:pt x="64020" y="285750"/>
                  <a:pt x="0" y="221730"/>
                  <a:pt x="0" y="142875"/>
                </a:cubicBezTo>
                <a:cubicBezTo>
                  <a:pt x="0" y="64020"/>
                  <a:pt x="64020" y="0"/>
                  <a:pt x="142875" y="0"/>
                </a:cubicBezTo>
                <a:close/>
                <a:moveTo>
                  <a:pt x="129480" y="66973"/>
                </a:moveTo>
                <a:lnTo>
                  <a:pt x="129480" y="142875"/>
                </a:lnTo>
                <a:cubicBezTo>
                  <a:pt x="129480" y="147340"/>
                  <a:pt x="131713" y="151526"/>
                  <a:pt x="135452" y="154037"/>
                </a:cubicBezTo>
                <a:lnTo>
                  <a:pt x="189030" y="189756"/>
                </a:lnTo>
                <a:cubicBezTo>
                  <a:pt x="195169" y="193886"/>
                  <a:pt x="203485" y="192212"/>
                  <a:pt x="207615" y="186017"/>
                </a:cubicBezTo>
                <a:cubicBezTo>
                  <a:pt x="211745" y="179822"/>
                  <a:pt x="210071" y="171562"/>
                  <a:pt x="203876" y="167432"/>
                </a:cubicBezTo>
                <a:lnTo>
                  <a:pt x="156270" y="135731"/>
                </a:lnTo>
                <a:lnTo>
                  <a:pt x="156270" y="66973"/>
                </a:lnTo>
                <a:cubicBezTo>
                  <a:pt x="156270" y="59550"/>
                  <a:pt x="150298" y="53578"/>
                  <a:pt x="142875" y="53578"/>
                </a:cubicBezTo>
                <a:cubicBezTo>
                  <a:pt x="135452" y="53578"/>
                  <a:pt x="129480" y="59550"/>
                  <a:pt x="129480" y="66973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5" name="Text 12"/>
          <p:cNvSpPr/>
          <p:nvPr/>
        </p:nvSpPr>
        <p:spPr>
          <a:xfrm>
            <a:off x="3408045" y="1588650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spc="45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Execution Time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3350895" y="1779031"/>
            <a:ext cx="25908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0.94s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3408045" y="2198131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Single-run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176010" y="1070489"/>
            <a:ext cx="2731770" cy="1436370"/>
          </a:xfrm>
          <a:custGeom>
            <a:avLst/>
            <a:gdLst/>
            <a:ahLst/>
            <a:cxnLst/>
            <a:rect l="l" t="t" r="r" b="b"/>
            <a:pathLst>
              <a:path w="2731770" h="1436370">
                <a:moveTo>
                  <a:pt x="114306" y="0"/>
                </a:moveTo>
                <a:lnTo>
                  <a:pt x="2617464" y="0"/>
                </a:lnTo>
                <a:cubicBezTo>
                  <a:pt x="2680593" y="0"/>
                  <a:pt x="2731770" y="51177"/>
                  <a:pt x="2731770" y="114306"/>
                </a:cubicBezTo>
                <a:lnTo>
                  <a:pt x="2731770" y="1322064"/>
                </a:lnTo>
                <a:cubicBezTo>
                  <a:pt x="2731770" y="1385193"/>
                  <a:pt x="2680593" y="1436370"/>
                  <a:pt x="2617464" y="1436370"/>
                </a:cubicBezTo>
                <a:lnTo>
                  <a:pt x="114306" y="1436370"/>
                </a:lnTo>
                <a:cubicBezTo>
                  <a:pt x="51177" y="1436370"/>
                  <a:pt x="0" y="1385193"/>
                  <a:pt x="0" y="132206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solidFill>
            <a:srgbClr val="262626">
              <a:alpha val="90196"/>
            </a:srgbClr>
          </a:solidFill>
          <a:ln w="1016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7403306" y="12267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29760" y="2902"/>
                </a:moveTo>
                <a:cubicBezTo>
                  <a:pt x="138075" y="-949"/>
                  <a:pt x="147675" y="-949"/>
                  <a:pt x="155990" y="2902"/>
                </a:cubicBezTo>
                <a:lnTo>
                  <a:pt x="277992" y="59271"/>
                </a:lnTo>
                <a:cubicBezTo>
                  <a:pt x="282736" y="61447"/>
                  <a:pt x="285750" y="66191"/>
                  <a:pt x="285750" y="71438"/>
                </a:cubicBezTo>
                <a:cubicBezTo>
                  <a:pt x="285750" y="76684"/>
                  <a:pt x="282736" y="81428"/>
                  <a:pt x="277992" y="83604"/>
                </a:cubicBezTo>
                <a:lnTo>
                  <a:pt x="155990" y="139973"/>
                </a:lnTo>
                <a:cubicBezTo>
                  <a:pt x="147675" y="143824"/>
                  <a:pt x="138075" y="143824"/>
                  <a:pt x="129760" y="139973"/>
                </a:cubicBezTo>
                <a:lnTo>
                  <a:pt x="7758" y="83604"/>
                </a:lnTo>
                <a:cubicBezTo>
                  <a:pt x="3014" y="81372"/>
                  <a:pt x="0" y="76628"/>
                  <a:pt x="0" y="71438"/>
                </a:cubicBezTo>
                <a:cubicBezTo>
                  <a:pt x="0" y="66247"/>
                  <a:pt x="3014" y="61447"/>
                  <a:pt x="7758" y="59271"/>
                </a:cubicBezTo>
                <a:lnTo>
                  <a:pt x="129760" y="2902"/>
                </a:lnTo>
                <a:close/>
                <a:moveTo>
                  <a:pt x="26845" y="121890"/>
                </a:moveTo>
                <a:lnTo>
                  <a:pt x="118542" y="164250"/>
                </a:lnTo>
                <a:cubicBezTo>
                  <a:pt x="134001" y="171394"/>
                  <a:pt x="151805" y="171394"/>
                  <a:pt x="167264" y="164250"/>
                </a:cubicBezTo>
                <a:lnTo>
                  <a:pt x="258961" y="121890"/>
                </a:lnTo>
                <a:lnTo>
                  <a:pt x="277992" y="130708"/>
                </a:lnTo>
                <a:cubicBezTo>
                  <a:pt x="282736" y="132885"/>
                  <a:pt x="285750" y="137629"/>
                  <a:pt x="285750" y="142875"/>
                </a:cubicBezTo>
                <a:cubicBezTo>
                  <a:pt x="285750" y="148121"/>
                  <a:pt x="282736" y="152865"/>
                  <a:pt x="277992" y="155042"/>
                </a:cubicBezTo>
                <a:lnTo>
                  <a:pt x="155990" y="211410"/>
                </a:lnTo>
                <a:cubicBezTo>
                  <a:pt x="147675" y="215261"/>
                  <a:pt x="138075" y="215261"/>
                  <a:pt x="129760" y="211410"/>
                </a:cubicBezTo>
                <a:lnTo>
                  <a:pt x="7758" y="155042"/>
                </a:lnTo>
                <a:cubicBezTo>
                  <a:pt x="3014" y="152809"/>
                  <a:pt x="0" y="148065"/>
                  <a:pt x="0" y="142875"/>
                </a:cubicBezTo>
                <a:cubicBezTo>
                  <a:pt x="0" y="137685"/>
                  <a:pt x="3014" y="132885"/>
                  <a:pt x="7758" y="130708"/>
                </a:cubicBezTo>
                <a:lnTo>
                  <a:pt x="26789" y="121890"/>
                </a:lnTo>
                <a:close/>
                <a:moveTo>
                  <a:pt x="7758" y="202146"/>
                </a:moveTo>
                <a:lnTo>
                  <a:pt x="26789" y="193328"/>
                </a:lnTo>
                <a:lnTo>
                  <a:pt x="118486" y="235688"/>
                </a:lnTo>
                <a:cubicBezTo>
                  <a:pt x="133945" y="242832"/>
                  <a:pt x="151749" y="242832"/>
                  <a:pt x="167208" y="235688"/>
                </a:cubicBezTo>
                <a:lnTo>
                  <a:pt x="258905" y="193328"/>
                </a:lnTo>
                <a:lnTo>
                  <a:pt x="277937" y="202146"/>
                </a:lnTo>
                <a:cubicBezTo>
                  <a:pt x="282680" y="204322"/>
                  <a:pt x="285694" y="209066"/>
                  <a:pt x="285694" y="214313"/>
                </a:cubicBezTo>
                <a:cubicBezTo>
                  <a:pt x="285694" y="219559"/>
                  <a:pt x="282680" y="224303"/>
                  <a:pt x="277937" y="226479"/>
                </a:cubicBezTo>
                <a:lnTo>
                  <a:pt x="155935" y="282848"/>
                </a:lnTo>
                <a:cubicBezTo>
                  <a:pt x="147619" y="286699"/>
                  <a:pt x="138019" y="286699"/>
                  <a:pt x="129704" y="282848"/>
                </a:cubicBezTo>
                <a:lnTo>
                  <a:pt x="7758" y="226479"/>
                </a:lnTo>
                <a:cubicBezTo>
                  <a:pt x="3014" y="224247"/>
                  <a:pt x="0" y="219503"/>
                  <a:pt x="0" y="214313"/>
                </a:cubicBezTo>
                <a:cubicBezTo>
                  <a:pt x="0" y="209122"/>
                  <a:pt x="3014" y="204322"/>
                  <a:pt x="7758" y="202146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0" name="Text 17"/>
          <p:cNvSpPr/>
          <p:nvPr/>
        </p:nvSpPr>
        <p:spPr>
          <a:xfrm>
            <a:off x="6303645" y="1588650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spc="45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Scale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246495" y="1779031"/>
            <a:ext cx="25908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N=40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303645" y="2198131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Fully verified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9071610" y="1070489"/>
            <a:ext cx="2731770" cy="1436370"/>
          </a:xfrm>
          <a:custGeom>
            <a:avLst/>
            <a:gdLst/>
            <a:ahLst/>
            <a:cxnLst/>
            <a:rect l="l" t="t" r="r" b="b"/>
            <a:pathLst>
              <a:path w="2731770" h="1436370">
                <a:moveTo>
                  <a:pt x="114306" y="0"/>
                </a:moveTo>
                <a:lnTo>
                  <a:pt x="2617464" y="0"/>
                </a:lnTo>
                <a:cubicBezTo>
                  <a:pt x="2680593" y="0"/>
                  <a:pt x="2731770" y="51177"/>
                  <a:pt x="2731770" y="114306"/>
                </a:cubicBezTo>
                <a:lnTo>
                  <a:pt x="2731770" y="1322064"/>
                </a:lnTo>
                <a:cubicBezTo>
                  <a:pt x="2731770" y="1385193"/>
                  <a:pt x="2680593" y="1436370"/>
                  <a:pt x="2617464" y="1436370"/>
                </a:cubicBezTo>
                <a:lnTo>
                  <a:pt x="114306" y="1436370"/>
                </a:lnTo>
                <a:cubicBezTo>
                  <a:pt x="51177" y="1436370"/>
                  <a:pt x="0" y="1385193"/>
                  <a:pt x="0" y="132206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solidFill>
            <a:srgbClr val="262626">
              <a:alpha val="90196"/>
            </a:srgbClr>
          </a:solidFill>
          <a:ln w="1016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10334625" y="1226700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39471" y="37281"/>
                </a:moveTo>
                <a:cubicBezTo>
                  <a:pt x="145275" y="29301"/>
                  <a:pt x="143489" y="18138"/>
                  <a:pt x="135508" y="12334"/>
                </a:cubicBezTo>
                <a:cubicBezTo>
                  <a:pt x="127527" y="6530"/>
                  <a:pt x="116365" y="8316"/>
                  <a:pt x="110561" y="16297"/>
                </a:cubicBezTo>
                <a:lnTo>
                  <a:pt x="51402" y="97613"/>
                </a:lnTo>
                <a:lnTo>
                  <a:pt x="30473" y="76684"/>
                </a:lnTo>
                <a:cubicBezTo>
                  <a:pt x="23496" y="69707"/>
                  <a:pt x="12167" y="69707"/>
                  <a:pt x="5190" y="76684"/>
                </a:cubicBezTo>
                <a:cubicBezTo>
                  <a:pt x="-1786" y="83660"/>
                  <a:pt x="-1786" y="94990"/>
                  <a:pt x="5190" y="101966"/>
                </a:cubicBezTo>
                <a:lnTo>
                  <a:pt x="40909" y="137685"/>
                </a:lnTo>
                <a:cubicBezTo>
                  <a:pt x="44593" y="141368"/>
                  <a:pt x="49727" y="143266"/>
                  <a:pt x="54918" y="142875"/>
                </a:cubicBezTo>
                <a:cubicBezTo>
                  <a:pt x="60108" y="142484"/>
                  <a:pt x="64908" y="139805"/>
                  <a:pt x="67977" y="135564"/>
                </a:cubicBezTo>
                <a:lnTo>
                  <a:pt x="139415" y="37337"/>
                </a:lnTo>
                <a:close/>
                <a:moveTo>
                  <a:pt x="210908" y="113184"/>
                </a:moveTo>
                <a:cubicBezTo>
                  <a:pt x="216712" y="105203"/>
                  <a:pt x="214926" y="94041"/>
                  <a:pt x="206946" y="88236"/>
                </a:cubicBezTo>
                <a:cubicBezTo>
                  <a:pt x="198965" y="82432"/>
                  <a:pt x="187802" y="84218"/>
                  <a:pt x="181998" y="92199"/>
                </a:cubicBezTo>
                <a:lnTo>
                  <a:pt x="87120" y="222628"/>
                </a:lnTo>
                <a:lnTo>
                  <a:pt x="48332" y="183840"/>
                </a:lnTo>
                <a:cubicBezTo>
                  <a:pt x="41356" y="176864"/>
                  <a:pt x="30026" y="176864"/>
                  <a:pt x="23050" y="183840"/>
                </a:cubicBezTo>
                <a:cubicBezTo>
                  <a:pt x="16073" y="190816"/>
                  <a:pt x="16073" y="202146"/>
                  <a:pt x="23050" y="209122"/>
                </a:cubicBezTo>
                <a:lnTo>
                  <a:pt x="76628" y="262700"/>
                </a:lnTo>
                <a:cubicBezTo>
                  <a:pt x="80311" y="266384"/>
                  <a:pt x="85446" y="268281"/>
                  <a:pt x="90636" y="267891"/>
                </a:cubicBezTo>
                <a:cubicBezTo>
                  <a:pt x="95827" y="267500"/>
                  <a:pt x="100626" y="264821"/>
                  <a:pt x="103696" y="260579"/>
                </a:cubicBezTo>
                <a:lnTo>
                  <a:pt x="210852" y="113240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5" name="Text 22"/>
          <p:cNvSpPr/>
          <p:nvPr/>
        </p:nvSpPr>
        <p:spPr>
          <a:xfrm>
            <a:off x="9199245" y="1588650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spc="45" kern="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Status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9156382" y="1779031"/>
            <a:ext cx="25622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22C55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M3/4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9199245" y="2160031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NVIDIA verified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384810" y="2666643"/>
            <a:ext cx="5627370" cy="3217545"/>
          </a:xfrm>
          <a:custGeom>
            <a:avLst/>
            <a:gdLst/>
            <a:ahLst/>
            <a:cxnLst/>
            <a:rect l="l" t="t" r="r" b="b"/>
            <a:pathLst>
              <a:path w="5627370" h="3217545">
                <a:moveTo>
                  <a:pt x="114287" y="0"/>
                </a:moveTo>
                <a:lnTo>
                  <a:pt x="5513083" y="0"/>
                </a:lnTo>
                <a:cubicBezTo>
                  <a:pt x="5576202" y="0"/>
                  <a:pt x="5627370" y="51168"/>
                  <a:pt x="5627370" y="114287"/>
                </a:cubicBezTo>
                <a:lnTo>
                  <a:pt x="5627370" y="3103258"/>
                </a:lnTo>
                <a:cubicBezTo>
                  <a:pt x="5627370" y="3166377"/>
                  <a:pt x="5576202" y="3217545"/>
                  <a:pt x="5513083" y="3217545"/>
                </a:cubicBezTo>
                <a:lnTo>
                  <a:pt x="114287" y="3217545"/>
                </a:lnTo>
                <a:cubicBezTo>
                  <a:pt x="51168" y="3217545"/>
                  <a:pt x="0" y="3166377"/>
                  <a:pt x="0" y="3103258"/>
                </a:cubicBezTo>
                <a:lnTo>
                  <a:pt x="0" y="114287"/>
                </a:lnTo>
                <a:cubicBezTo>
                  <a:pt x="0" y="51210"/>
                  <a:pt x="51210" y="0"/>
                  <a:pt x="114287" y="0"/>
                </a:cubicBezTo>
                <a:close/>
              </a:path>
            </a:pathLst>
          </a:custGeom>
          <a:solidFill>
            <a:srgbClr val="262626">
              <a:alpha val="90196"/>
            </a:srgbClr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29" name="Shape 26"/>
          <p:cNvSpPr/>
          <p:nvPr/>
        </p:nvSpPr>
        <p:spPr>
          <a:xfrm>
            <a:off x="598170" y="291810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0" name="Text 27"/>
          <p:cNvSpPr/>
          <p:nvPr/>
        </p:nvSpPr>
        <p:spPr>
          <a:xfrm>
            <a:off x="845820" y="2860951"/>
            <a:ext cx="1933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Milestone Verification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579120" y="329910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/>
        </p:spPr>
      </p:sp>
      <p:sp>
        <p:nvSpPr>
          <p:cNvPr id="32" name="Shape 29"/>
          <p:cNvSpPr/>
          <p:nvPr/>
        </p:nvSpPr>
        <p:spPr>
          <a:xfrm>
            <a:off x="643414" y="3356251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3" name="Text 30"/>
          <p:cNvSpPr/>
          <p:nvPr/>
        </p:nvSpPr>
        <p:spPr>
          <a:xfrm>
            <a:off x="922020" y="3280051"/>
            <a:ext cx="397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Milestone 3: Hybrid Architecture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922020" y="3508651"/>
            <a:ext cx="3962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Quantum seeding + classical refinement successfully implemented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579120" y="383250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/>
        </p:spPr>
      </p:sp>
      <p:sp>
        <p:nvSpPr>
          <p:cNvPr id="36" name="Shape 33"/>
          <p:cNvSpPr/>
          <p:nvPr/>
        </p:nvSpPr>
        <p:spPr>
          <a:xfrm>
            <a:off x="643414" y="3889651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7" name="Text 34"/>
          <p:cNvSpPr/>
          <p:nvPr/>
        </p:nvSpPr>
        <p:spPr>
          <a:xfrm>
            <a:off x="922020" y="3813451"/>
            <a:ext cx="409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Milestone 4: Performance Optimization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922020" y="4042051"/>
            <a:ext cx="4086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GPU acceleration via CuPy, environment fixes, sub-second execution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579120" y="436590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40" name="Shape 37"/>
          <p:cNvSpPr/>
          <p:nvPr/>
        </p:nvSpPr>
        <p:spPr>
          <a:xfrm>
            <a:off x="643414" y="4423051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14288" y="7144"/>
                </a:moveTo>
                <a:cubicBezTo>
                  <a:pt x="6407" y="7144"/>
                  <a:pt x="0" y="13551"/>
                  <a:pt x="0" y="21431"/>
                </a:cubicBezTo>
                <a:lnTo>
                  <a:pt x="0" y="35719"/>
                </a:lnTo>
                <a:cubicBezTo>
                  <a:pt x="0" y="43599"/>
                  <a:pt x="6407" y="50006"/>
                  <a:pt x="14288" y="50006"/>
                </a:cubicBezTo>
                <a:lnTo>
                  <a:pt x="85725" y="50006"/>
                </a:lnTo>
                <a:cubicBezTo>
                  <a:pt x="93605" y="50006"/>
                  <a:pt x="100013" y="43599"/>
                  <a:pt x="100013" y="35719"/>
                </a:cubicBezTo>
                <a:lnTo>
                  <a:pt x="100013" y="21431"/>
                </a:lnTo>
                <a:cubicBezTo>
                  <a:pt x="100013" y="13551"/>
                  <a:pt x="93605" y="7144"/>
                  <a:pt x="85725" y="7144"/>
                </a:cubicBezTo>
                <a:lnTo>
                  <a:pt x="14288" y="7144"/>
                </a:lnTo>
                <a:close/>
                <a:moveTo>
                  <a:pt x="62508" y="23217"/>
                </a:moveTo>
                <a:cubicBezTo>
                  <a:pt x="65465" y="23217"/>
                  <a:pt x="67866" y="25618"/>
                  <a:pt x="67866" y="28575"/>
                </a:cubicBezTo>
                <a:cubicBezTo>
                  <a:pt x="67866" y="31532"/>
                  <a:pt x="65465" y="33933"/>
                  <a:pt x="62508" y="33933"/>
                </a:cubicBezTo>
                <a:cubicBezTo>
                  <a:pt x="59551" y="33933"/>
                  <a:pt x="57150" y="31532"/>
                  <a:pt x="57150" y="28575"/>
                </a:cubicBezTo>
                <a:cubicBezTo>
                  <a:pt x="57150" y="25618"/>
                  <a:pt x="59551" y="23217"/>
                  <a:pt x="62508" y="23217"/>
                </a:cubicBezTo>
                <a:close/>
                <a:moveTo>
                  <a:pt x="75009" y="28575"/>
                </a:moveTo>
                <a:cubicBezTo>
                  <a:pt x="75009" y="25618"/>
                  <a:pt x="77410" y="23217"/>
                  <a:pt x="80367" y="23217"/>
                </a:cubicBezTo>
                <a:cubicBezTo>
                  <a:pt x="83324" y="23217"/>
                  <a:pt x="85725" y="25618"/>
                  <a:pt x="85725" y="28575"/>
                </a:cubicBezTo>
                <a:cubicBezTo>
                  <a:pt x="85725" y="31532"/>
                  <a:pt x="83324" y="33933"/>
                  <a:pt x="80367" y="33933"/>
                </a:cubicBezTo>
                <a:cubicBezTo>
                  <a:pt x="77410" y="33933"/>
                  <a:pt x="75009" y="31532"/>
                  <a:pt x="75009" y="28575"/>
                </a:cubicBezTo>
                <a:close/>
                <a:moveTo>
                  <a:pt x="14288" y="64294"/>
                </a:moveTo>
                <a:cubicBezTo>
                  <a:pt x="6407" y="64294"/>
                  <a:pt x="0" y="70701"/>
                  <a:pt x="0" y="78581"/>
                </a:cubicBezTo>
                <a:lnTo>
                  <a:pt x="0" y="92869"/>
                </a:lnTo>
                <a:cubicBezTo>
                  <a:pt x="0" y="100749"/>
                  <a:pt x="6407" y="107156"/>
                  <a:pt x="14288" y="107156"/>
                </a:cubicBezTo>
                <a:lnTo>
                  <a:pt x="85725" y="107156"/>
                </a:lnTo>
                <a:cubicBezTo>
                  <a:pt x="93605" y="107156"/>
                  <a:pt x="100013" y="100749"/>
                  <a:pt x="100013" y="92869"/>
                </a:cubicBezTo>
                <a:lnTo>
                  <a:pt x="100013" y="78581"/>
                </a:lnTo>
                <a:cubicBezTo>
                  <a:pt x="100013" y="70701"/>
                  <a:pt x="93605" y="64294"/>
                  <a:pt x="85725" y="64294"/>
                </a:cubicBezTo>
                <a:lnTo>
                  <a:pt x="14288" y="64294"/>
                </a:lnTo>
                <a:close/>
                <a:moveTo>
                  <a:pt x="62508" y="80367"/>
                </a:moveTo>
                <a:cubicBezTo>
                  <a:pt x="65465" y="80367"/>
                  <a:pt x="67866" y="82768"/>
                  <a:pt x="67866" y="85725"/>
                </a:cubicBezTo>
                <a:cubicBezTo>
                  <a:pt x="67866" y="88682"/>
                  <a:pt x="65465" y="91083"/>
                  <a:pt x="62508" y="91083"/>
                </a:cubicBezTo>
                <a:cubicBezTo>
                  <a:pt x="59551" y="91083"/>
                  <a:pt x="57150" y="88682"/>
                  <a:pt x="57150" y="85725"/>
                </a:cubicBezTo>
                <a:cubicBezTo>
                  <a:pt x="57150" y="82768"/>
                  <a:pt x="59551" y="80367"/>
                  <a:pt x="62508" y="80367"/>
                </a:cubicBezTo>
                <a:close/>
                <a:moveTo>
                  <a:pt x="75009" y="85725"/>
                </a:moveTo>
                <a:cubicBezTo>
                  <a:pt x="75009" y="82768"/>
                  <a:pt x="77410" y="80367"/>
                  <a:pt x="80367" y="80367"/>
                </a:cubicBezTo>
                <a:cubicBezTo>
                  <a:pt x="83324" y="80367"/>
                  <a:pt x="85725" y="82768"/>
                  <a:pt x="85725" y="85725"/>
                </a:cubicBezTo>
                <a:cubicBezTo>
                  <a:pt x="85725" y="88682"/>
                  <a:pt x="83324" y="91083"/>
                  <a:pt x="80367" y="91083"/>
                </a:cubicBezTo>
                <a:cubicBezTo>
                  <a:pt x="77410" y="91083"/>
                  <a:pt x="75009" y="88682"/>
                  <a:pt x="75009" y="85725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1" name="Text 38"/>
          <p:cNvSpPr/>
          <p:nvPr/>
        </p:nvSpPr>
        <p:spPr>
          <a:xfrm>
            <a:off x="922020" y="4346851"/>
            <a:ext cx="2914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NVIDIA Hardware Verification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922020" y="4575451"/>
            <a:ext cx="290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Fully tested on L4 GPU with CUDA-Q v0.13 stack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6176010" y="2666643"/>
            <a:ext cx="5627370" cy="3217545"/>
          </a:xfrm>
          <a:custGeom>
            <a:avLst/>
            <a:gdLst/>
            <a:ahLst/>
            <a:cxnLst/>
            <a:rect l="l" t="t" r="r" b="b"/>
            <a:pathLst>
              <a:path w="5627370" h="3217545">
                <a:moveTo>
                  <a:pt x="114287" y="0"/>
                </a:moveTo>
                <a:lnTo>
                  <a:pt x="5513083" y="0"/>
                </a:lnTo>
                <a:cubicBezTo>
                  <a:pt x="5576202" y="0"/>
                  <a:pt x="5627370" y="51168"/>
                  <a:pt x="5627370" y="114287"/>
                </a:cubicBezTo>
                <a:lnTo>
                  <a:pt x="5627370" y="3103258"/>
                </a:lnTo>
                <a:cubicBezTo>
                  <a:pt x="5627370" y="3166377"/>
                  <a:pt x="5576202" y="3217545"/>
                  <a:pt x="5513083" y="3217545"/>
                </a:cubicBezTo>
                <a:lnTo>
                  <a:pt x="114287" y="3217545"/>
                </a:lnTo>
                <a:cubicBezTo>
                  <a:pt x="51168" y="3217545"/>
                  <a:pt x="0" y="3166377"/>
                  <a:pt x="0" y="3103258"/>
                </a:cubicBezTo>
                <a:lnTo>
                  <a:pt x="0" y="114287"/>
                </a:lnTo>
                <a:cubicBezTo>
                  <a:pt x="0" y="51210"/>
                  <a:pt x="51210" y="0"/>
                  <a:pt x="114287" y="0"/>
                </a:cubicBezTo>
                <a:close/>
              </a:path>
            </a:pathLst>
          </a:custGeom>
          <a:solidFill>
            <a:srgbClr val="262626">
              <a:alpha val="90196"/>
            </a:srgbClr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44" name="Shape 41"/>
          <p:cNvSpPr/>
          <p:nvPr/>
        </p:nvSpPr>
        <p:spPr>
          <a:xfrm>
            <a:off x="6408420" y="2918101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5" name="Text 42"/>
          <p:cNvSpPr/>
          <p:nvPr/>
        </p:nvSpPr>
        <p:spPr>
          <a:xfrm>
            <a:off x="6637020" y="2860951"/>
            <a:ext cx="2505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Technical Achievements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6374130" y="3283861"/>
            <a:ext cx="5236845" cy="845820"/>
          </a:xfrm>
          <a:custGeom>
            <a:avLst/>
            <a:gdLst/>
            <a:ahLst/>
            <a:cxnLst/>
            <a:rect l="l" t="t" r="r" b="b"/>
            <a:pathLst>
              <a:path w="5236845" h="845820">
                <a:moveTo>
                  <a:pt x="76200" y="0"/>
                </a:moveTo>
                <a:lnTo>
                  <a:pt x="5160645" y="0"/>
                </a:lnTo>
                <a:cubicBezTo>
                  <a:pt x="5202729" y="0"/>
                  <a:pt x="5236845" y="34116"/>
                  <a:pt x="5236845" y="76200"/>
                </a:cubicBezTo>
                <a:lnTo>
                  <a:pt x="5236845" y="769620"/>
                </a:lnTo>
                <a:cubicBezTo>
                  <a:pt x="5236845" y="811704"/>
                  <a:pt x="5202729" y="845820"/>
                  <a:pt x="5160645" y="845820"/>
                </a:cubicBezTo>
                <a:lnTo>
                  <a:pt x="76200" y="845820"/>
                </a:lnTo>
                <a:cubicBezTo>
                  <a:pt x="34116" y="845820"/>
                  <a:pt x="0" y="811704"/>
                  <a:pt x="0" y="7696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47" name="Shape 44"/>
          <p:cNvSpPr/>
          <p:nvPr/>
        </p:nvSpPr>
        <p:spPr>
          <a:xfrm>
            <a:off x="6511290" y="343245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7475" y="16669"/>
                  <a:pt x="0" y="24144"/>
                  <a:pt x="0" y="33337"/>
                </a:cubicBezTo>
                <a:lnTo>
                  <a:pt x="0" y="35265"/>
                </a:lnTo>
                <a:cubicBezTo>
                  <a:pt x="0" y="37036"/>
                  <a:pt x="1146" y="38546"/>
                  <a:pt x="2631" y="39510"/>
                </a:cubicBezTo>
                <a:cubicBezTo>
                  <a:pt x="6068" y="41750"/>
                  <a:pt x="8334" y="45605"/>
                  <a:pt x="8334" y="50006"/>
                </a:cubicBezTo>
                <a:cubicBezTo>
                  <a:pt x="8334" y="54408"/>
                  <a:pt x="6068" y="58262"/>
                  <a:pt x="2631" y="60502"/>
                </a:cubicBezTo>
                <a:cubicBezTo>
                  <a:pt x="1146" y="61466"/>
                  <a:pt x="0" y="62977"/>
                  <a:pt x="0" y="64748"/>
                </a:cubicBezTo>
                <a:lnTo>
                  <a:pt x="0" y="79177"/>
                </a:lnTo>
                <a:lnTo>
                  <a:pt x="133350" y="79177"/>
                </a:lnTo>
                <a:lnTo>
                  <a:pt x="133350" y="64748"/>
                </a:lnTo>
                <a:cubicBezTo>
                  <a:pt x="133350" y="62977"/>
                  <a:pt x="132204" y="61466"/>
                  <a:pt x="130719" y="60502"/>
                </a:cubicBezTo>
                <a:cubicBezTo>
                  <a:pt x="127282" y="58262"/>
                  <a:pt x="125016" y="54408"/>
                  <a:pt x="125016" y="50006"/>
                </a:cubicBezTo>
                <a:cubicBezTo>
                  <a:pt x="125016" y="45605"/>
                  <a:pt x="127282" y="41750"/>
                  <a:pt x="130719" y="39510"/>
                </a:cubicBezTo>
                <a:cubicBezTo>
                  <a:pt x="132204" y="38546"/>
                  <a:pt x="133350" y="37036"/>
                  <a:pt x="133350" y="35265"/>
                </a:cubicBezTo>
                <a:lnTo>
                  <a:pt x="133350" y="33337"/>
                </a:lnTo>
                <a:cubicBezTo>
                  <a:pt x="133350" y="24144"/>
                  <a:pt x="125875" y="16669"/>
                  <a:pt x="116681" y="16669"/>
                </a:cubicBezTo>
                <a:lnTo>
                  <a:pt x="16669" y="16669"/>
                </a:lnTo>
                <a:close/>
                <a:moveTo>
                  <a:pt x="133350" y="108347"/>
                </a:moveTo>
                <a:lnTo>
                  <a:pt x="133350" y="91678"/>
                </a:lnTo>
                <a:lnTo>
                  <a:pt x="0" y="91678"/>
                </a:lnTo>
                <a:lnTo>
                  <a:pt x="0" y="108347"/>
                </a:lnTo>
                <a:cubicBezTo>
                  <a:pt x="0" y="112957"/>
                  <a:pt x="3724" y="116681"/>
                  <a:pt x="8334" y="116681"/>
                </a:cubicBezTo>
                <a:lnTo>
                  <a:pt x="25003" y="116681"/>
                </a:lnTo>
                <a:lnTo>
                  <a:pt x="25003" y="110430"/>
                </a:lnTo>
                <a:cubicBezTo>
                  <a:pt x="25003" y="106966"/>
                  <a:pt x="27790" y="104180"/>
                  <a:pt x="31254" y="104180"/>
                </a:cubicBezTo>
                <a:cubicBezTo>
                  <a:pt x="34718" y="104180"/>
                  <a:pt x="37505" y="106966"/>
                  <a:pt x="37505" y="110430"/>
                </a:cubicBezTo>
                <a:lnTo>
                  <a:pt x="37505" y="116681"/>
                </a:lnTo>
                <a:lnTo>
                  <a:pt x="60424" y="116681"/>
                </a:lnTo>
                <a:lnTo>
                  <a:pt x="60424" y="110430"/>
                </a:lnTo>
                <a:cubicBezTo>
                  <a:pt x="60424" y="106966"/>
                  <a:pt x="63211" y="104180"/>
                  <a:pt x="66675" y="104180"/>
                </a:cubicBezTo>
                <a:cubicBezTo>
                  <a:pt x="70139" y="104180"/>
                  <a:pt x="72926" y="106966"/>
                  <a:pt x="72926" y="110430"/>
                </a:cubicBezTo>
                <a:lnTo>
                  <a:pt x="72926" y="116681"/>
                </a:lnTo>
                <a:lnTo>
                  <a:pt x="95845" y="116681"/>
                </a:lnTo>
                <a:lnTo>
                  <a:pt x="95845" y="110430"/>
                </a:lnTo>
                <a:cubicBezTo>
                  <a:pt x="95845" y="106966"/>
                  <a:pt x="98632" y="104180"/>
                  <a:pt x="102096" y="104180"/>
                </a:cubicBezTo>
                <a:cubicBezTo>
                  <a:pt x="105560" y="104180"/>
                  <a:pt x="108347" y="106966"/>
                  <a:pt x="108347" y="110430"/>
                </a:cubicBezTo>
                <a:lnTo>
                  <a:pt x="108347" y="116681"/>
                </a:lnTo>
                <a:lnTo>
                  <a:pt x="125016" y="116681"/>
                </a:lnTo>
                <a:cubicBezTo>
                  <a:pt x="129626" y="116681"/>
                  <a:pt x="133350" y="112957"/>
                  <a:pt x="133350" y="108347"/>
                </a:cubicBezTo>
                <a:close/>
                <a:moveTo>
                  <a:pt x="41672" y="41672"/>
                </a:moveTo>
                <a:lnTo>
                  <a:pt x="41672" y="58341"/>
                </a:lnTo>
                <a:cubicBezTo>
                  <a:pt x="41672" y="62951"/>
                  <a:pt x="37947" y="66675"/>
                  <a:pt x="33337" y="66675"/>
                </a:cubicBezTo>
                <a:cubicBezTo>
                  <a:pt x="28728" y="66675"/>
                  <a:pt x="25003" y="62951"/>
                  <a:pt x="25003" y="58341"/>
                </a:cubicBezTo>
                <a:lnTo>
                  <a:pt x="25003" y="41672"/>
                </a:lnTo>
                <a:cubicBezTo>
                  <a:pt x="25003" y="37062"/>
                  <a:pt x="28728" y="33337"/>
                  <a:pt x="33337" y="33337"/>
                </a:cubicBezTo>
                <a:cubicBezTo>
                  <a:pt x="37947" y="33337"/>
                  <a:pt x="41672" y="37062"/>
                  <a:pt x="41672" y="41672"/>
                </a:cubicBezTo>
                <a:close/>
                <a:moveTo>
                  <a:pt x="75009" y="41672"/>
                </a:moveTo>
                <a:lnTo>
                  <a:pt x="75009" y="58341"/>
                </a:lnTo>
                <a:cubicBezTo>
                  <a:pt x="75009" y="62951"/>
                  <a:pt x="71285" y="66675"/>
                  <a:pt x="66675" y="66675"/>
                </a:cubicBezTo>
                <a:cubicBezTo>
                  <a:pt x="62065" y="66675"/>
                  <a:pt x="58341" y="62951"/>
                  <a:pt x="58341" y="58341"/>
                </a:cubicBezTo>
                <a:lnTo>
                  <a:pt x="58341" y="41672"/>
                </a:lnTo>
                <a:cubicBezTo>
                  <a:pt x="58341" y="37062"/>
                  <a:pt x="62065" y="33337"/>
                  <a:pt x="66675" y="33337"/>
                </a:cubicBezTo>
                <a:cubicBezTo>
                  <a:pt x="71285" y="33337"/>
                  <a:pt x="75009" y="37062"/>
                  <a:pt x="75009" y="41672"/>
                </a:cubicBezTo>
                <a:close/>
                <a:moveTo>
                  <a:pt x="108347" y="41672"/>
                </a:moveTo>
                <a:lnTo>
                  <a:pt x="108347" y="58341"/>
                </a:lnTo>
                <a:cubicBezTo>
                  <a:pt x="108347" y="62951"/>
                  <a:pt x="104622" y="66675"/>
                  <a:pt x="100013" y="66675"/>
                </a:cubicBezTo>
                <a:cubicBezTo>
                  <a:pt x="95403" y="66675"/>
                  <a:pt x="91678" y="62951"/>
                  <a:pt x="91678" y="58341"/>
                </a:cubicBezTo>
                <a:lnTo>
                  <a:pt x="91678" y="41672"/>
                </a:lnTo>
                <a:cubicBezTo>
                  <a:pt x="91678" y="37062"/>
                  <a:pt x="95403" y="33337"/>
                  <a:pt x="100013" y="33337"/>
                </a:cubicBezTo>
                <a:cubicBezTo>
                  <a:pt x="104622" y="33337"/>
                  <a:pt x="108347" y="37062"/>
                  <a:pt x="108347" y="41672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8" name="Text 45"/>
          <p:cNvSpPr/>
          <p:nvPr/>
        </p:nvSpPr>
        <p:spPr>
          <a:xfrm>
            <a:off x="6720840" y="3401971"/>
            <a:ext cx="4838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Memory Wall Breakthrough</a:t>
            </a:r>
            <a:endParaRPr lang="en-US" sz="1600" dirty="0"/>
          </a:p>
        </p:txBody>
      </p:sp>
      <p:sp>
        <p:nvSpPr>
          <p:cNvPr id="49" name="Text 46"/>
          <p:cNvSpPr/>
          <p:nvPr/>
        </p:nvSpPr>
        <p:spPr>
          <a:xfrm>
            <a:off x="6492240" y="3630571"/>
            <a:ext cx="50673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Reduced memory from 16TB (infeasible) to ~2GB (manageable) via hybrid architecture</a:t>
            </a:r>
            <a:endParaRPr lang="en-US" sz="1600" dirty="0"/>
          </a:p>
        </p:txBody>
      </p:sp>
      <p:sp>
        <p:nvSpPr>
          <p:cNvPr id="50" name="Shape 47"/>
          <p:cNvSpPr/>
          <p:nvPr/>
        </p:nvSpPr>
        <p:spPr>
          <a:xfrm>
            <a:off x="6374130" y="4251602"/>
            <a:ext cx="5236845" cy="655320"/>
          </a:xfrm>
          <a:custGeom>
            <a:avLst/>
            <a:gdLst/>
            <a:ahLst/>
            <a:cxnLst/>
            <a:rect l="l" t="t" r="r" b="b"/>
            <a:pathLst>
              <a:path w="5236845" h="655320">
                <a:moveTo>
                  <a:pt x="76201" y="0"/>
                </a:moveTo>
                <a:lnTo>
                  <a:pt x="5160644" y="0"/>
                </a:lnTo>
                <a:cubicBezTo>
                  <a:pt x="5202729" y="0"/>
                  <a:pt x="5236845" y="34116"/>
                  <a:pt x="5236845" y="76201"/>
                </a:cubicBezTo>
                <a:lnTo>
                  <a:pt x="5236845" y="579119"/>
                </a:lnTo>
                <a:cubicBezTo>
                  <a:pt x="5236845" y="621204"/>
                  <a:pt x="5202729" y="655320"/>
                  <a:pt x="51606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51" name="Shape 48"/>
          <p:cNvSpPr/>
          <p:nvPr/>
        </p:nvSpPr>
        <p:spPr>
          <a:xfrm>
            <a:off x="6519625" y="4400192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88240" y="-2578"/>
                </a:moveTo>
                <a:cubicBezTo>
                  <a:pt x="91340" y="-339"/>
                  <a:pt x="92486" y="3724"/>
                  <a:pt x="91079" y="7267"/>
                </a:cubicBezTo>
                <a:lnTo>
                  <a:pt x="70660" y="58341"/>
                </a:lnTo>
                <a:lnTo>
                  <a:pt x="108347" y="58341"/>
                </a:lnTo>
                <a:cubicBezTo>
                  <a:pt x="111863" y="58341"/>
                  <a:pt x="114988" y="60528"/>
                  <a:pt x="116186" y="63836"/>
                </a:cubicBezTo>
                <a:cubicBezTo>
                  <a:pt x="117384" y="67144"/>
                  <a:pt x="116369" y="70842"/>
                  <a:pt x="113686" y="73082"/>
                </a:cubicBezTo>
                <a:lnTo>
                  <a:pt x="38677" y="135590"/>
                </a:lnTo>
                <a:cubicBezTo>
                  <a:pt x="35734" y="138038"/>
                  <a:pt x="31540" y="138168"/>
                  <a:pt x="28441" y="135928"/>
                </a:cubicBezTo>
                <a:cubicBezTo>
                  <a:pt x="25342" y="133689"/>
                  <a:pt x="24196" y="129626"/>
                  <a:pt x="25602" y="126083"/>
                </a:cubicBezTo>
                <a:lnTo>
                  <a:pt x="46021" y="75009"/>
                </a:lnTo>
                <a:lnTo>
                  <a:pt x="8334" y="75009"/>
                </a:lnTo>
                <a:cubicBezTo>
                  <a:pt x="4818" y="75009"/>
                  <a:pt x="1693" y="72822"/>
                  <a:pt x="495" y="69514"/>
                </a:cubicBezTo>
                <a:cubicBezTo>
                  <a:pt x="-703" y="66206"/>
                  <a:pt x="313" y="62508"/>
                  <a:pt x="2995" y="60268"/>
                </a:cubicBezTo>
                <a:lnTo>
                  <a:pt x="78005" y="-2240"/>
                </a:lnTo>
                <a:cubicBezTo>
                  <a:pt x="80948" y="-4688"/>
                  <a:pt x="85141" y="-4818"/>
                  <a:pt x="88240" y="-2578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2" name="Text 49"/>
          <p:cNvSpPr/>
          <p:nvPr/>
        </p:nvSpPr>
        <p:spPr>
          <a:xfrm>
            <a:off x="6720840" y="4369712"/>
            <a:ext cx="4838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GPU Acceleration</a:t>
            </a:r>
            <a:endParaRPr lang="en-US" sz="1600" dirty="0"/>
          </a:p>
        </p:txBody>
      </p:sp>
      <p:sp>
        <p:nvSpPr>
          <p:cNvPr id="53" name="Text 50"/>
          <p:cNvSpPr/>
          <p:nvPr/>
        </p:nvSpPr>
        <p:spPr>
          <a:xfrm>
            <a:off x="6492240" y="4598312"/>
            <a:ext cx="5067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CuPy vectorization delivers 1000× speedup for autocorrelation calculations</a:t>
            </a:r>
            <a:endParaRPr lang="en-US" sz="1600" dirty="0"/>
          </a:p>
        </p:txBody>
      </p:sp>
      <p:sp>
        <p:nvSpPr>
          <p:cNvPr id="54" name="Shape 51"/>
          <p:cNvSpPr/>
          <p:nvPr/>
        </p:nvSpPr>
        <p:spPr>
          <a:xfrm>
            <a:off x="6374130" y="5028843"/>
            <a:ext cx="5236845" cy="655320"/>
          </a:xfrm>
          <a:custGeom>
            <a:avLst/>
            <a:gdLst/>
            <a:ahLst/>
            <a:cxnLst/>
            <a:rect l="l" t="t" r="r" b="b"/>
            <a:pathLst>
              <a:path w="5236845" h="655320">
                <a:moveTo>
                  <a:pt x="76201" y="0"/>
                </a:moveTo>
                <a:lnTo>
                  <a:pt x="5160644" y="0"/>
                </a:lnTo>
                <a:cubicBezTo>
                  <a:pt x="5202729" y="0"/>
                  <a:pt x="5236845" y="34116"/>
                  <a:pt x="5236845" y="76201"/>
                </a:cubicBezTo>
                <a:lnTo>
                  <a:pt x="5236845" y="579119"/>
                </a:lnTo>
                <a:cubicBezTo>
                  <a:pt x="5236845" y="621204"/>
                  <a:pt x="5202729" y="655320"/>
                  <a:pt x="51606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91919"/>
          </a:solidFill>
          <a:ln w="10160">
            <a:solidFill>
              <a:srgbClr val="333333"/>
            </a:solidFill>
            <a:prstDash val="solid"/>
          </a:ln>
        </p:spPr>
      </p:sp>
      <p:sp>
        <p:nvSpPr>
          <p:cNvPr id="55" name="Shape 52"/>
          <p:cNvSpPr/>
          <p:nvPr/>
        </p:nvSpPr>
        <p:spPr>
          <a:xfrm>
            <a:off x="6502956" y="5177433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32673" y="25680"/>
                </a:moveTo>
                <a:cubicBezTo>
                  <a:pt x="134652" y="23701"/>
                  <a:pt x="137960" y="24196"/>
                  <a:pt x="138950" y="26800"/>
                </a:cubicBezTo>
                <a:cubicBezTo>
                  <a:pt x="140721" y="31410"/>
                  <a:pt x="141684" y="36437"/>
                  <a:pt x="141684" y="41672"/>
                </a:cubicBezTo>
                <a:cubicBezTo>
                  <a:pt x="141684" y="64696"/>
                  <a:pt x="123036" y="83344"/>
                  <a:pt x="100013" y="83344"/>
                </a:cubicBezTo>
                <a:cubicBezTo>
                  <a:pt x="95455" y="83344"/>
                  <a:pt x="91053" y="82614"/>
                  <a:pt x="86938" y="81260"/>
                </a:cubicBezTo>
                <a:lnTo>
                  <a:pt x="38260" y="129938"/>
                </a:lnTo>
                <a:cubicBezTo>
                  <a:pt x="30941" y="137257"/>
                  <a:pt x="19065" y="137257"/>
                  <a:pt x="11746" y="129938"/>
                </a:cubicBezTo>
                <a:cubicBezTo>
                  <a:pt x="4428" y="122619"/>
                  <a:pt x="4428" y="110743"/>
                  <a:pt x="11746" y="103424"/>
                </a:cubicBezTo>
                <a:lnTo>
                  <a:pt x="60424" y="54746"/>
                </a:lnTo>
                <a:cubicBezTo>
                  <a:pt x="59070" y="50631"/>
                  <a:pt x="58341" y="46256"/>
                  <a:pt x="58341" y="41672"/>
                </a:cubicBezTo>
                <a:cubicBezTo>
                  <a:pt x="58341" y="18648"/>
                  <a:pt x="76989" y="0"/>
                  <a:pt x="100013" y="0"/>
                </a:cubicBezTo>
                <a:cubicBezTo>
                  <a:pt x="105248" y="0"/>
                  <a:pt x="110274" y="964"/>
                  <a:pt x="114884" y="2735"/>
                </a:cubicBezTo>
                <a:cubicBezTo>
                  <a:pt x="117489" y="3724"/>
                  <a:pt x="117957" y="7032"/>
                  <a:pt x="116004" y="9012"/>
                </a:cubicBezTo>
                <a:lnTo>
                  <a:pt x="92902" y="32113"/>
                </a:lnTo>
                <a:cubicBezTo>
                  <a:pt x="92121" y="32895"/>
                  <a:pt x="91678" y="33963"/>
                  <a:pt x="91678" y="35056"/>
                </a:cubicBezTo>
                <a:lnTo>
                  <a:pt x="91678" y="45839"/>
                </a:lnTo>
                <a:cubicBezTo>
                  <a:pt x="91678" y="48131"/>
                  <a:pt x="93553" y="50006"/>
                  <a:pt x="95845" y="50006"/>
                </a:cubicBezTo>
                <a:lnTo>
                  <a:pt x="106628" y="50006"/>
                </a:lnTo>
                <a:cubicBezTo>
                  <a:pt x="107722" y="50006"/>
                  <a:pt x="108790" y="49563"/>
                  <a:pt x="109571" y="48782"/>
                </a:cubicBezTo>
                <a:lnTo>
                  <a:pt x="132673" y="25680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56" name="Text 53"/>
          <p:cNvSpPr/>
          <p:nvPr/>
        </p:nvSpPr>
        <p:spPr>
          <a:xfrm>
            <a:off x="6720840" y="5146951"/>
            <a:ext cx="4838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Environment Resilience</a:t>
            </a:r>
            <a:endParaRPr lang="en-US" sz="1600" dirty="0"/>
          </a:p>
        </p:txBody>
      </p:sp>
      <p:sp>
        <p:nvSpPr>
          <p:cNvPr id="57" name="Text 54"/>
          <p:cNvSpPr/>
          <p:nvPr/>
        </p:nvSpPr>
        <p:spPr>
          <a:xfrm>
            <a:off x="6492240" y="5375551"/>
            <a:ext cx="5067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 library linking issues resolved via LD_LIBRARY_PATH injection</a:t>
            </a:r>
            <a:endParaRPr lang="en-US" sz="1600" dirty="0"/>
          </a:p>
        </p:txBody>
      </p:sp>
      <p:sp>
        <p:nvSpPr>
          <p:cNvPr id="58" name="Shape 55"/>
          <p:cNvSpPr/>
          <p:nvPr/>
        </p:nvSpPr>
        <p:spPr>
          <a:xfrm>
            <a:off x="384810" y="6042302"/>
            <a:ext cx="11418570" cy="769620"/>
          </a:xfrm>
          <a:custGeom>
            <a:avLst/>
            <a:gdLst/>
            <a:ahLst/>
            <a:cxnLst/>
            <a:rect l="l" t="t" r="r" b="b"/>
            <a:pathLst>
              <a:path w="11418570" h="769620">
                <a:moveTo>
                  <a:pt x="114296" y="0"/>
                </a:moveTo>
                <a:lnTo>
                  <a:pt x="11304274" y="0"/>
                </a:lnTo>
                <a:cubicBezTo>
                  <a:pt x="11367398" y="0"/>
                  <a:pt x="11418570" y="51172"/>
                  <a:pt x="11418570" y="114296"/>
                </a:cubicBezTo>
                <a:lnTo>
                  <a:pt x="11418570" y="655324"/>
                </a:lnTo>
                <a:cubicBezTo>
                  <a:pt x="11418570" y="718448"/>
                  <a:pt x="11367398" y="769620"/>
                  <a:pt x="113042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gradFill rotWithShape="1" flip="none">
            <a:gsLst>
              <a:gs pos="0">
                <a:srgbClr val="22C55E">
                  <a:alpha val="20000"/>
                </a:srgbClr>
              </a:gs>
              <a:gs pos="100000">
                <a:srgbClr val="6366F1">
                  <a:alpha val="20000"/>
                </a:srgbClr>
              </a:gs>
            </a:gsLst>
            <a:lin ang="0" scaled="1"/>
          </a:gradFill>
          <a:ln w="1016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59" name="Shape 56"/>
          <p:cNvSpPr/>
          <p:nvPr/>
        </p:nvSpPr>
        <p:spPr>
          <a:xfrm>
            <a:off x="777597" y="622899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64294"/>
                </a:moveTo>
                <a:cubicBezTo>
                  <a:pt x="0" y="44559"/>
                  <a:pt x="15984" y="28575"/>
                  <a:pt x="35719" y="28575"/>
                </a:cubicBezTo>
                <a:lnTo>
                  <a:pt x="38100" y="28575"/>
                </a:lnTo>
                <a:cubicBezTo>
                  <a:pt x="43369" y="28575"/>
                  <a:pt x="47625" y="32831"/>
                  <a:pt x="47625" y="38100"/>
                </a:cubicBezTo>
                <a:cubicBezTo>
                  <a:pt x="47625" y="43369"/>
                  <a:pt x="43369" y="47625"/>
                  <a:pt x="38100" y="47625"/>
                </a:cubicBezTo>
                <a:lnTo>
                  <a:pt x="35719" y="47625"/>
                </a:lnTo>
                <a:cubicBezTo>
                  <a:pt x="26521" y="47625"/>
                  <a:pt x="19050" y="55096"/>
                  <a:pt x="19050" y="64294"/>
                </a:cubicBezTo>
                <a:lnTo>
                  <a:pt x="19050" y="66675"/>
                </a:lnTo>
                <a:lnTo>
                  <a:pt x="38100" y="66675"/>
                </a:lnTo>
                <a:cubicBezTo>
                  <a:pt x="48607" y="66675"/>
                  <a:pt x="57150" y="75218"/>
                  <a:pt x="57150" y="85725"/>
                </a:cubicBezTo>
                <a:lnTo>
                  <a:pt x="57150" y="104775"/>
                </a:lnTo>
                <a:cubicBezTo>
                  <a:pt x="57150" y="115282"/>
                  <a:pt x="48607" y="123825"/>
                  <a:pt x="38100" y="123825"/>
                </a:cubicBezTo>
                <a:lnTo>
                  <a:pt x="19050" y="123825"/>
                </a:lnTo>
                <a:cubicBezTo>
                  <a:pt x="8543" y="123825"/>
                  <a:pt x="0" y="115282"/>
                  <a:pt x="0" y="104775"/>
                </a:cubicBezTo>
                <a:lnTo>
                  <a:pt x="0" y="64294"/>
                </a:lnTo>
                <a:close/>
                <a:moveTo>
                  <a:pt x="76200" y="64294"/>
                </a:moveTo>
                <a:cubicBezTo>
                  <a:pt x="76200" y="44559"/>
                  <a:pt x="92184" y="28575"/>
                  <a:pt x="111919" y="28575"/>
                </a:cubicBezTo>
                <a:lnTo>
                  <a:pt x="114300" y="28575"/>
                </a:lnTo>
                <a:cubicBezTo>
                  <a:pt x="119569" y="28575"/>
                  <a:pt x="123825" y="32831"/>
                  <a:pt x="123825" y="38100"/>
                </a:cubicBezTo>
                <a:cubicBezTo>
                  <a:pt x="123825" y="43369"/>
                  <a:pt x="119569" y="47625"/>
                  <a:pt x="114300" y="47625"/>
                </a:cubicBezTo>
                <a:lnTo>
                  <a:pt x="111919" y="47625"/>
                </a:lnTo>
                <a:cubicBezTo>
                  <a:pt x="102721" y="47625"/>
                  <a:pt x="95250" y="55096"/>
                  <a:pt x="95250" y="64294"/>
                </a:cubicBezTo>
                <a:lnTo>
                  <a:pt x="95250" y="66675"/>
                </a:lnTo>
                <a:lnTo>
                  <a:pt x="114300" y="66675"/>
                </a:lnTo>
                <a:cubicBezTo>
                  <a:pt x="124807" y="66675"/>
                  <a:pt x="133350" y="75218"/>
                  <a:pt x="133350" y="85725"/>
                </a:cubicBezTo>
                <a:lnTo>
                  <a:pt x="133350" y="104775"/>
                </a:lnTo>
                <a:cubicBezTo>
                  <a:pt x="133350" y="115282"/>
                  <a:pt x="124807" y="123825"/>
                  <a:pt x="114300" y="123825"/>
                </a:cubicBezTo>
                <a:lnTo>
                  <a:pt x="95250" y="123825"/>
                </a:lnTo>
                <a:cubicBezTo>
                  <a:pt x="84743" y="123825"/>
                  <a:pt x="76200" y="115282"/>
                  <a:pt x="76200" y="104775"/>
                </a:cubicBezTo>
                <a:lnTo>
                  <a:pt x="76200" y="64294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0" name="Text 57"/>
          <p:cNvSpPr/>
          <p:nvPr/>
        </p:nvSpPr>
        <p:spPr>
          <a:xfrm>
            <a:off x="750570" y="6198512"/>
            <a:ext cx="10934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22C55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Hybrid Advantage:</a:t>
            </a:r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By combining quantum exploration at N=20 with classical GPU refinement at N=40, we achieved what pure quantum or pure classical approaches could not—sub-second solution of the LABS problem at scale.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NVIDIA iQuHACK 2026 - Hybrid Quantum-Classical LABS Solver</dc:title>
  <dc:subject>NVIDIA iQuHACK 2026 - Hybrid Quantum-Classical LABS Solver</dc:subject>
  <dc:creator>Kimi</dc:creator>
  <cp:lastModifiedBy>Kimi</cp:lastModifiedBy>
  <cp:revision>1</cp:revision>
  <dcterms:created xsi:type="dcterms:W3CDTF">2026-02-01T09:15:43Z</dcterms:created>
  <dcterms:modified xsi:type="dcterms:W3CDTF">2026-02-01T09:15:43Z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{"Label":"NVIDIA iQuHACK 2026 - Hybrid Quantum-Classical LABS Solver","ContentProducer":"001191110108MACG2KBH8F10000","ProduceID":"19c187ac-9632-8084-8000-0000c8828a88","ReservedCode1":"","ContentPropagator":"001191110108MACG2KBH8F20000","PropagateID":"19c187ac-9632-8084-8000-0000c8828a88","ReservedCode2":""}</vt:lpwstr>
  </property>
</Properties>
</file>